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7"/>
  </p:notesMasterIdLst>
  <p:handoutMasterIdLst>
    <p:handoutMasterId r:id="rId88"/>
  </p:handout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47" r:id="rId21"/>
    <p:sldId id="277" r:id="rId22"/>
    <p:sldId id="279" r:id="rId23"/>
    <p:sldId id="278" r:id="rId24"/>
    <p:sldId id="280" r:id="rId25"/>
    <p:sldId id="287" r:id="rId26"/>
    <p:sldId id="288" r:id="rId27"/>
    <p:sldId id="289" r:id="rId28"/>
    <p:sldId id="290" r:id="rId29"/>
    <p:sldId id="281" r:id="rId30"/>
    <p:sldId id="282" r:id="rId31"/>
    <p:sldId id="284" r:id="rId32"/>
    <p:sldId id="286" r:id="rId33"/>
    <p:sldId id="285" r:id="rId34"/>
    <p:sldId id="291" r:id="rId35"/>
    <p:sldId id="348"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06" r:id="rId50"/>
    <p:sldId id="307" r:id="rId51"/>
    <p:sldId id="309" r:id="rId52"/>
    <p:sldId id="308" r:id="rId53"/>
    <p:sldId id="310" r:id="rId54"/>
    <p:sldId id="312" r:id="rId55"/>
    <p:sldId id="313" r:id="rId56"/>
    <p:sldId id="314" r:id="rId57"/>
    <p:sldId id="315" r:id="rId58"/>
    <p:sldId id="316" r:id="rId59"/>
    <p:sldId id="317" r:id="rId60"/>
    <p:sldId id="324" r:id="rId61"/>
    <p:sldId id="318" r:id="rId62"/>
    <p:sldId id="319" r:id="rId63"/>
    <p:sldId id="321" r:id="rId64"/>
    <p:sldId id="322" r:id="rId65"/>
    <p:sldId id="325" r:id="rId66"/>
    <p:sldId id="326"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6" r:id="rId85"/>
    <p:sldId id="32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roduction" id="{5CDF3C83-C66F-4590-8159-73A769FB9211}">
          <p14:sldIdLst>
            <p14:sldId id="257"/>
            <p14:sldId id="258"/>
            <p14:sldId id="260"/>
          </p14:sldIdLst>
        </p14:section>
        <p14:section name="What are Relational Databases" id="{10222106-DB1C-4985-8136-7D6024F2F064}">
          <p14:sldIdLst>
            <p14:sldId id="261"/>
            <p14:sldId id="262"/>
            <p14:sldId id="263"/>
            <p14:sldId id="264"/>
            <p14:sldId id="265"/>
            <p14:sldId id="266"/>
            <p14:sldId id="267"/>
            <p14:sldId id="268"/>
            <p14:sldId id="269"/>
            <p14:sldId id="270"/>
            <p14:sldId id="271"/>
            <p14:sldId id="272"/>
            <p14:sldId id="273"/>
            <p14:sldId id="274"/>
            <p14:sldId id="275"/>
            <p14:sldId id="347"/>
            <p14:sldId id="277"/>
            <p14:sldId id="279"/>
            <p14:sldId id="278"/>
          </p14:sldIdLst>
        </p14:section>
        <p14:section name="What are NoSQL Databases" id="{5ED009A1-654F-44CD-A0D7-BFF94BCC1297}">
          <p14:sldIdLst>
            <p14:sldId id="280"/>
            <p14:sldId id="287"/>
            <p14:sldId id="288"/>
            <p14:sldId id="289"/>
            <p14:sldId id="290"/>
            <p14:sldId id="281"/>
            <p14:sldId id="282"/>
            <p14:sldId id="284"/>
            <p14:sldId id="286"/>
            <p14:sldId id="285"/>
            <p14:sldId id="291"/>
            <p14:sldId id="348"/>
            <p14:sldId id="293"/>
            <p14:sldId id="294"/>
            <p14:sldId id="295"/>
            <p14:sldId id="296"/>
            <p14:sldId id="297"/>
            <p14:sldId id="298"/>
          </p14:sldIdLst>
        </p14:section>
        <p14:section name="Picking a Data Store" id="{59C31943-890B-4ED9-BAD7-111014A59922}">
          <p14:sldIdLst>
            <p14:sldId id="299"/>
            <p14:sldId id="300"/>
            <p14:sldId id="301"/>
            <p14:sldId id="302"/>
          </p14:sldIdLst>
        </p14:section>
        <p14:section name="Example Explainer" id="{38F57A2F-7218-4AB0-9635-84BE2C71DFBC}">
          <p14:sldIdLst>
            <p14:sldId id="303"/>
            <p14:sldId id="305"/>
            <p14:sldId id="304"/>
            <p14:sldId id="306"/>
            <p14:sldId id="307"/>
            <p14:sldId id="309"/>
            <p14:sldId id="308"/>
          </p14:sldIdLst>
        </p14:section>
        <p14:section name="Very Quick Into to Cosmos DB" id="{954F03C1-59D9-4594-B7D3-D9AB93308B90}">
          <p14:sldIdLst>
            <p14:sldId id="310"/>
            <p14:sldId id="312"/>
            <p14:sldId id="313"/>
            <p14:sldId id="314"/>
            <p14:sldId id="315"/>
            <p14:sldId id="316"/>
            <p14:sldId id="317"/>
          </p14:sldIdLst>
        </p14:section>
        <p14:section name="Migrating to NoSQL" id="{DA90AAD8-95CC-4F29-9BF7-B0343B5201D7}">
          <p14:sldIdLst>
            <p14:sldId id="324"/>
            <p14:sldId id="318"/>
            <p14:sldId id="319"/>
            <p14:sldId id="321"/>
            <p14:sldId id="322"/>
            <p14:sldId id="325"/>
            <p14:sldId id="326"/>
            <p14:sldId id="329"/>
            <p14:sldId id="328"/>
            <p14:sldId id="330"/>
            <p14:sldId id="331"/>
            <p14:sldId id="332"/>
            <p14:sldId id="333"/>
            <p14:sldId id="334"/>
            <p14:sldId id="335"/>
            <p14:sldId id="336"/>
            <p14:sldId id="337"/>
            <p14:sldId id="338"/>
            <p14:sldId id="339"/>
            <p14:sldId id="340"/>
            <p14:sldId id="341"/>
            <p14:sldId id="342"/>
            <p14:sldId id="344"/>
            <p14:sldId id="343"/>
          </p14:sldIdLst>
        </p14:section>
        <p14:section name="Summary Thank You" id="{DF1E5594-1C1F-4208-8A3D-C150EA89219D}">
          <p14:sldIdLst>
            <p14:sldId id="34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d Green" initials="CG" lastIdx="1" clrIdx="0">
    <p:extLst>
      <p:ext uri="{19B8F6BF-5375-455C-9EA6-DF929625EA0E}">
        <p15:presenceInfo xmlns:p15="http://schemas.microsoft.com/office/powerpoint/2012/main" userId="facc6e1673449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435D"/>
    <a:srgbClr val="C01C78"/>
    <a:srgbClr val="CDCDCD"/>
    <a:srgbClr val="0077B5"/>
    <a:srgbClr val="666666"/>
    <a:srgbClr val="D28F00"/>
    <a:srgbClr val="F3B222"/>
    <a:srgbClr val="C37F00"/>
    <a:srgbClr val="FFD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429" autoAdjust="0"/>
  </p:normalViewPr>
  <p:slideViewPr>
    <p:cSldViewPr snapToGrid="0">
      <p:cViewPr varScale="1">
        <p:scale>
          <a:sx n="89" d="100"/>
          <a:sy n="89" d="100"/>
        </p:scale>
        <p:origin x="1428" y="96"/>
      </p:cViewPr>
      <p:guideLst/>
    </p:cSldViewPr>
  </p:slideViewPr>
  <p:notesTextViewPr>
    <p:cViewPr>
      <p:scale>
        <a:sx n="1" d="1"/>
        <a:sy n="1" d="1"/>
      </p:scale>
      <p:origin x="0" y="0"/>
    </p:cViewPr>
  </p:notesTextViewPr>
  <p:notesViewPr>
    <p:cSldViewPr snapToGrid="0">
      <p:cViewPr varScale="1">
        <p:scale>
          <a:sx n="87" d="100"/>
          <a:sy n="87" d="100"/>
        </p:scale>
        <p:origin x="383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8480E-C40B-40E2-8C53-58EC2E614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2D8A7D-E558-460C-8486-247595C339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5CBBD-4B36-4088-B459-81617A32B48C}" type="datetimeFigureOut">
              <a:rPr lang="en-US" smtClean="0"/>
              <a:t>7/27/2021</a:t>
            </a:fld>
            <a:endParaRPr lang="en-US"/>
          </a:p>
        </p:txBody>
      </p:sp>
      <p:sp>
        <p:nvSpPr>
          <p:cNvPr id="4" name="Footer Placeholder 3">
            <a:extLst>
              <a:ext uri="{FF2B5EF4-FFF2-40B4-BE49-F238E27FC236}">
                <a16:creationId xmlns:a16="http://schemas.microsoft.com/office/drawing/2014/main" id="{BFD6AF9F-770D-46A8-9630-462DFAB75F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08EBA7-C451-4DEC-A534-BDB0ABB348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61DE2B-DB48-4795-BF81-4FE747404E4C}" type="slidenum">
              <a:rPr lang="en-US" smtClean="0"/>
              <a:t>‹#›</a:t>
            </a:fld>
            <a:endParaRPr lang="en-US"/>
          </a:p>
        </p:txBody>
      </p:sp>
    </p:spTree>
    <p:extLst>
      <p:ext uri="{BB962C8B-B14F-4D97-AF65-F5344CB8AC3E}">
        <p14:creationId xmlns:p14="http://schemas.microsoft.com/office/powerpoint/2010/main" val="4238312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0061-AE16-4786-8D06-E93361502A84}"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9094-9445-4143-9830-CD39B2514866}" type="slidenum">
              <a:rPr lang="en-US" smtClean="0"/>
              <a:t>‹#›</a:t>
            </a:fld>
            <a:endParaRPr lang="en-US"/>
          </a:p>
        </p:txBody>
      </p:sp>
    </p:spTree>
    <p:extLst>
      <p:ext uri="{BB962C8B-B14F-4D97-AF65-F5344CB8AC3E}">
        <p14:creationId xmlns:p14="http://schemas.microsoft.com/office/powerpoint/2010/main" val="359478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Approach to managing data using a structure and language consistent with first-order predicate logic</a:t>
            </a:r>
          </a:p>
          <a:p>
            <a:pPr marL="171450" indent="-171450">
              <a:buFont typeface="Arial" panose="020B0604020202020204" pitchFamily="34" charset="0"/>
              <a:buChar char="•"/>
            </a:pPr>
            <a:r>
              <a:rPr lang="en-US" dirty="0"/>
              <a:t>First described by Edgard F. Codd in 1969</a:t>
            </a:r>
          </a:p>
          <a:p>
            <a:pPr marL="171450" indent="-171450">
              <a:buFont typeface="Arial" panose="020B0604020202020204" pitchFamily="34" charset="0"/>
              <a:buChar char="•"/>
            </a:pPr>
            <a:r>
              <a:rPr lang="en-US" dirty="0"/>
              <a:t>Where all data is represented in terms of tuples, grouped into relations</a:t>
            </a:r>
          </a:p>
          <a:p>
            <a:pPr marL="628650" lvl="1" indent="-171450">
              <a:buFont typeface="Arial" panose="020B0604020202020204" pitchFamily="34" charset="0"/>
              <a:buChar char="•"/>
            </a:pPr>
            <a:r>
              <a:rPr lang="en-US" dirty="0"/>
              <a:t>Finite ordered list (sequence) of elements</a:t>
            </a:r>
          </a:p>
          <a:p>
            <a:pPr marL="171450" lvl="0" indent="-171450">
              <a:buFont typeface="Arial" panose="020B0604020202020204" pitchFamily="34" charset="0"/>
              <a:buChar char="•"/>
            </a:pPr>
            <a:r>
              <a:rPr lang="en-US" dirty="0"/>
              <a:t>Purpose of relational model is to provide a declarative method for specifying data and queries: users directly state what information the database contains and what information they want from it, and let the database management system software take care of describing data structures for storing the data and retrieval products for answering queries</a:t>
            </a:r>
          </a:p>
        </p:txBody>
      </p:sp>
      <p:sp>
        <p:nvSpPr>
          <p:cNvPr id="4" name="Slide Number Placeholder 3"/>
          <p:cNvSpPr>
            <a:spLocks noGrp="1"/>
          </p:cNvSpPr>
          <p:nvPr>
            <p:ph type="sldNum" sz="quarter" idx="5"/>
          </p:nvPr>
        </p:nvSpPr>
        <p:spPr/>
        <p:txBody>
          <a:bodyPr/>
          <a:lstStyle/>
          <a:p>
            <a:fld id="{31BF9094-9445-4143-9830-CD39B2514866}" type="slidenum">
              <a:rPr lang="en-US" smtClean="0"/>
              <a:t>5</a:t>
            </a:fld>
            <a:endParaRPr lang="en-US"/>
          </a:p>
        </p:txBody>
      </p:sp>
    </p:spTree>
    <p:extLst>
      <p:ext uri="{BB962C8B-B14F-4D97-AF65-F5344CB8AC3E}">
        <p14:creationId xmlns:p14="http://schemas.microsoft.com/office/powerpoint/2010/main" val="18802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8: Physical data independence</a:t>
            </a:r>
            <a:endParaRPr lang="en-US" b="0" u="none" dirty="0"/>
          </a:p>
          <a:p>
            <a:endParaRPr lang="en-US" b="0" u="none" dirty="0"/>
          </a:p>
          <a:p>
            <a:r>
              <a:rPr lang="en-US" b="0" u="none" dirty="0"/>
              <a:t>Application programs and terminal activities remain logically unimpaired whenever any changes are made in either storage representations or access methods.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14</a:t>
            </a:fld>
            <a:endParaRPr lang="en-US"/>
          </a:p>
        </p:txBody>
      </p:sp>
    </p:spTree>
    <p:extLst>
      <p:ext uri="{BB962C8B-B14F-4D97-AF65-F5344CB8AC3E}">
        <p14:creationId xmlns:p14="http://schemas.microsoft.com/office/powerpoint/2010/main" val="22193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9: Logical data independence</a:t>
            </a:r>
            <a:endParaRPr lang="en-US" b="0" u="none" dirty="0"/>
          </a:p>
          <a:p>
            <a:r>
              <a:rPr lang="en-US" b="0" u="none" dirty="0"/>
              <a:t>Application programs and terminal activities remain logically unimpaired when information-preserving changes of any kind that theoretically permit unimpaired are made to the base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15</a:t>
            </a:fld>
            <a:endParaRPr lang="en-US"/>
          </a:p>
        </p:txBody>
      </p:sp>
    </p:spTree>
    <p:extLst>
      <p:ext uri="{BB962C8B-B14F-4D97-AF65-F5344CB8AC3E}">
        <p14:creationId xmlns:p14="http://schemas.microsoft.com/office/powerpoint/2010/main" val="30162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10: Integrity independence</a:t>
            </a:r>
            <a:endParaRPr lang="en-US" b="0" u="none" dirty="0"/>
          </a:p>
          <a:p>
            <a:endParaRPr lang="en-US" b="0" u="none" dirty="0"/>
          </a:p>
          <a:p>
            <a:r>
              <a:rPr lang="en-US" b="0" u="none" dirty="0"/>
              <a:t>Integrity constraints specific to a particular relational database must be definable in the relational data sublanguage and storable in the catalog, not in the application programs.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16</a:t>
            </a:fld>
            <a:endParaRPr lang="en-US"/>
          </a:p>
        </p:txBody>
      </p:sp>
    </p:spTree>
    <p:extLst>
      <p:ext uri="{BB962C8B-B14F-4D97-AF65-F5344CB8AC3E}">
        <p14:creationId xmlns:p14="http://schemas.microsoft.com/office/powerpoint/2010/main" val="609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11: Distribution independence</a:t>
            </a:r>
            <a:endParaRPr lang="en-US" b="0" u="none" dirty="0"/>
          </a:p>
          <a:p>
            <a:endParaRPr lang="en-US" b="0" u="none" dirty="0"/>
          </a:p>
          <a:p>
            <a:r>
              <a:rPr lang="en-US" b="0" u="none" dirty="0"/>
              <a:t>The end-user must not be able to see that the data is distributed over various locations.  Users should always get the impressions that the data is located at one site only.</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17</a:t>
            </a:fld>
            <a:endParaRPr lang="en-US"/>
          </a:p>
        </p:txBody>
      </p:sp>
    </p:spTree>
    <p:extLst>
      <p:ext uri="{BB962C8B-B14F-4D97-AF65-F5344CB8AC3E}">
        <p14:creationId xmlns:p14="http://schemas.microsoft.com/office/powerpoint/2010/main" val="290896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12: The </a:t>
            </a:r>
            <a:r>
              <a:rPr lang="en-US" b="1" u="sng" dirty="0" err="1"/>
              <a:t>nonsubversion</a:t>
            </a:r>
            <a:r>
              <a:rPr lang="en-US" b="1" u="sng" dirty="0"/>
              <a:t> rule</a:t>
            </a:r>
            <a:endParaRPr lang="en-US" b="0" u="none" dirty="0"/>
          </a:p>
          <a:p>
            <a:endParaRPr lang="en-US" b="0" u="none" dirty="0"/>
          </a:p>
          <a:p>
            <a:r>
              <a:rPr lang="en-US" b="0" u="none" dirty="0"/>
              <a:t>If a relational system has a low-level (single-record-at-a-time) language, that low level cannot be used to subvert or bypass the integrity rules and constraints expressed in the higher level relational language (multiple-records-at-a-time).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18</a:t>
            </a:fld>
            <a:endParaRPr lang="en-US"/>
          </a:p>
        </p:txBody>
      </p:sp>
    </p:spTree>
    <p:extLst>
      <p:ext uri="{BB962C8B-B14F-4D97-AF65-F5344CB8AC3E}">
        <p14:creationId xmlns:p14="http://schemas.microsoft.com/office/powerpoint/2010/main" val="640014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Chamberlin and Raymond Boyce with IBM started working on SEQUEL which was designed to manipulate and retrieve data stored in IBM’s System R (regarded as the first relational database system)</a:t>
            </a:r>
          </a:p>
          <a:p>
            <a:endParaRPr lang="en-US" dirty="0"/>
          </a:p>
          <a:p>
            <a:r>
              <a:rPr lang="en-US" dirty="0"/>
              <a:t>SEQUEL – Structured English Query Language</a:t>
            </a:r>
          </a:p>
          <a:p>
            <a:endParaRPr lang="en-US" dirty="0"/>
          </a:p>
          <a:p>
            <a:r>
              <a:rPr lang="en-US" dirty="0"/>
              <a:t>Introduced the concept of accessing many records with one single command and eliminated the need to specify </a:t>
            </a:r>
            <a:r>
              <a:rPr lang="en-US" i="1" dirty="0"/>
              <a:t>how</a:t>
            </a:r>
            <a:r>
              <a:rPr lang="en-US" i="0" dirty="0"/>
              <a:t> to reach a record with or without an index</a:t>
            </a:r>
          </a:p>
          <a:p>
            <a:endParaRPr lang="en-US" i="0" dirty="0"/>
          </a:p>
          <a:p>
            <a:r>
              <a:rPr lang="en-US" i="0" dirty="0"/>
              <a:t>First commercially available SQL was released in 1979 by Relational Software who had aspirations of selling it to the US Navy, CIA, and other government agencies;  Relational </a:t>
            </a:r>
            <a:r>
              <a:rPr lang="en-US" i="0" dirty="0">
                <a:sym typeface="Wingdings" panose="05000000000000000000" pitchFamily="2" charset="2"/>
              </a:rPr>
              <a:t> Oracle</a:t>
            </a:r>
          </a:p>
          <a:p>
            <a:endParaRPr lang="en-US" i="0" dirty="0">
              <a:sym typeface="Wingdings" panose="05000000000000000000" pitchFamily="2" charset="2"/>
            </a:endParaRPr>
          </a:p>
          <a:p>
            <a:r>
              <a:rPr lang="en-US" i="0" dirty="0">
                <a:sym typeface="Wingdings" panose="05000000000000000000" pitchFamily="2" charset="2"/>
              </a:rPr>
              <a:t>Officially adopted as a standard in 1986 and has had 11 versions (last version was 2019 – multidimensional array support)</a:t>
            </a:r>
          </a:p>
          <a:p>
            <a:endParaRPr lang="en-US" i="0" dirty="0">
              <a:sym typeface="Wingdings" panose="05000000000000000000" pitchFamily="2" charset="2"/>
            </a:endParaRPr>
          </a:p>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20</a:t>
            </a:fld>
            <a:endParaRPr lang="en-US"/>
          </a:p>
        </p:txBody>
      </p:sp>
    </p:spTree>
    <p:extLst>
      <p:ext uri="{BB962C8B-B14F-4D97-AF65-F5344CB8AC3E}">
        <p14:creationId xmlns:p14="http://schemas.microsoft.com/office/powerpoint/2010/main" val="235369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sym typeface="Wingdings" panose="05000000000000000000" pitchFamily="2" charset="2"/>
              </a:rPr>
              <a:t>SQL – San Carlos Airport</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21</a:t>
            </a:fld>
            <a:endParaRPr lang="en-US"/>
          </a:p>
        </p:txBody>
      </p:sp>
    </p:spTree>
    <p:extLst>
      <p:ext uri="{BB962C8B-B14F-4D97-AF65-F5344CB8AC3E}">
        <p14:creationId xmlns:p14="http://schemas.microsoft.com/office/powerpoint/2010/main" val="377038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of top 10 according to db-engines.com</a:t>
            </a:r>
          </a:p>
          <a:p>
            <a:endParaRPr lang="en-US" dirty="0"/>
          </a:p>
          <a:p>
            <a:pPr marL="228600" indent="-228600">
              <a:buFont typeface="+mj-lt"/>
              <a:buAutoNum type="arabicPeriod"/>
            </a:pPr>
            <a:r>
              <a:rPr lang="en-US" b="1" dirty="0"/>
              <a:t>Oracle</a:t>
            </a:r>
          </a:p>
          <a:p>
            <a:pPr marL="228600" indent="-228600">
              <a:buFont typeface="+mj-lt"/>
              <a:buAutoNum type="arabicPeriod"/>
            </a:pPr>
            <a:r>
              <a:rPr lang="en-US" b="1" dirty="0"/>
              <a:t>MySQL</a:t>
            </a:r>
          </a:p>
          <a:p>
            <a:pPr marL="228600" indent="-228600">
              <a:buFont typeface="+mj-lt"/>
              <a:buAutoNum type="arabicPeriod"/>
            </a:pPr>
            <a:r>
              <a:rPr lang="en-US" b="1" dirty="0"/>
              <a:t>Microsoft SQL Server</a:t>
            </a:r>
          </a:p>
          <a:p>
            <a:pPr marL="228600" indent="-228600">
              <a:buFont typeface="+mj-lt"/>
              <a:buAutoNum type="arabicPeriod"/>
            </a:pPr>
            <a:r>
              <a:rPr lang="en-US" b="1" dirty="0"/>
              <a:t>PostgreSQL</a:t>
            </a:r>
          </a:p>
          <a:p>
            <a:pPr marL="228600" indent="-228600">
              <a:buFont typeface="+mj-lt"/>
              <a:buAutoNum type="arabicPeriod"/>
            </a:pPr>
            <a:r>
              <a:rPr lang="en-US" dirty="0"/>
              <a:t>MongoDB</a:t>
            </a:r>
          </a:p>
          <a:p>
            <a:pPr marL="228600" indent="-228600">
              <a:buFont typeface="+mj-lt"/>
              <a:buAutoNum type="arabicPeriod"/>
            </a:pPr>
            <a:r>
              <a:rPr lang="en-US" dirty="0"/>
              <a:t>Redis</a:t>
            </a:r>
          </a:p>
          <a:p>
            <a:pPr marL="228600" indent="-228600">
              <a:buFont typeface="+mj-lt"/>
              <a:buAutoNum type="arabicPeriod"/>
            </a:pPr>
            <a:r>
              <a:rPr lang="en-US" b="1" dirty="0"/>
              <a:t>IBM Db2</a:t>
            </a:r>
          </a:p>
          <a:p>
            <a:pPr marL="228600" indent="-228600">
              <a:buFont typeface="+mj-lt"/>
              <a:buAutoNum type="arabicPeriod"/>
            </a:pPr>
            <a:r>
              <a:rPr lang="en-US" dirty="0"/>
              <a:t>Elasticsearch</a:t>
            </a:r>
          </a:p>
          <a:p>
            <a:pPr marL="228600" indent="-228600">
              <a:buFont typeface="+mj-lt"/>
              <a:buAutoNum type="arabicPeriod"/>
            </a:pPr>
            <a:r>
              <a:rPr lang="en-US" b="1" dirty="0"/>
              <a:t>SQLite</a:t>
            </a:r>
          </a:p>
          <a:p>
            <a:pPr marL="228600" indent="-228600">
              <a:buFont typeface="+mj-lt"/>
              <a:buAutoNum type="arabicPeriod"/>
            </a:pPr>
            <a:r>
              <a:rPr lang="en-US" dirty="0"/>
              <a:t>Cassandra</a:t>
            </a:r>
          </a:p>
        </p:txBody>
      </p:sp>
      <p:sp>
        <p:nvSpPr>
          <p:cNvPr id="4" name="Slide Number Placeholder 3"/>
          <p:cNvSpPr>
            <a:spLocks noGrp="1"/>
          </p:cNvSpPr>
          <p:nvPr>
            <p:ph type="sldNum" sz="quarter" idx="5"/>
          </p:nvPr>
        </p:nvSpPr>
        <p:spPr/>
        <p:txBody>
          <a:bodyPr/>
          <a:lstStyle/>
          <a:p>
            <a:fld id="{31BF9094-9445-4143-9830-CD39B2514866}" type="slidenum">
              <a:rPr lang="en-US" smtClean="0"/>
              <a:t>22</a:t>
            </a:fld>
            <a:endParaRPr lang="en-US"/>
          </a:p>
        </p:txBody>
      </p:sp>
    </p:spTree>
    <p:extLst>
      <p:ext uri="{BB962C8B-B14F-4D97-AF65-F5344CB8AC3E}">
        <p14:creationId xmlns:p14="http://schemas.microsoft.com/office/powerpoint/2010/main" val="323312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Provide a mechanism for storage and retrieval of data that is modeled in means other than the tabular relations used in relational databases.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Such databases have existed since the late 1960s, but the name “NoSQL” in the early 2000’s, triggered by the needs of Web 2.0 companies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NoSQL databases are increasingly used in big data and real-time applications</a:t>
            </a:r>
          </a:p>
        </p:txBody>
      </p:sp>
      <p:sp>
        <p:nvSpPr>
          <p:cNvPr id="4" name="Slide Number Placeholder 3"/>
          <p:cNvSpPr>
            <a:spLocks noGrp="1"/>
          </p:cNvSpPr>
          <p:nvPr>
            <p:ph type="sldNum" sz="quarter" idx="5"/>
          </p:nvPr>
        </p:nvSpPr>
        <p:spPr/>
        <p:txBody>
          <a:bodyPr/>
          <a:lstStyle/>
          <a:p>
            <a:fld id="{31BF9094-9445-4143-9830-CD39B2514866}" type="slidenum">
              <a:rPr lang="en-US" smtClean="0"/>
              <a:t>24</a:t>
            </a:fld>
            <a:endParaRPr lang="en-US"/>
          </a:p>
        </p:txBody>
      </p:sp>
    </p:spTree>
    <p:extLst>
      <p:ext uri="{BB962C8B-B14F-4D97-AF65-F5344CB8AC3E}">
        <p14:creationId xmlns:p14="http://schemas.microsoft.com/office/powerpoint/2010/main" val="31798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Simplicity of design</a:t>
            </a:r>
          </a:p>
          <a:p>
            <a:pPr marL="171450" indent="-171450">
              <a:buFont typeface="Arial" panose="020B0604020202020204" pitchFamily="34" charset="0"/>
              <a:buChar char="•"/>
            </a:pPr>
            <a:r>
              <a:rPr lang="en-US" dirty="0"/>
              <a:t>Simpler “horizontal” scaling to clusters of machines (scale out vs scale up)</a:t>
            </a:r>
          </a:p>
          <a:p>
            <a:pPr marL="171450" indent="-171450">
              <a:buFont typeface="Arial" panose="020B0604020202020204" pitchFamily="34" charset="0"/>
              <a:buChar char="•"/>
            </a:pPr>
            <a:r>
              <a:rPr lang="en-US" dirty="0"/>
              <a:t>Finer control over availability</a:t>
            </a:r>
          </a:p>
          <a:p>
            <a:pPr marL="171450" indent="-171450">
              <a:buFont typeface="Arial" panose="020B0604020202020204" pitchFamily="34" charset="0"/>
              <a:buChar char="•"/>
            </a:pPr>
            <a:r>
              <a:rPr lang="en-US" dirty="0"/>
              <a:t>Limiting the object-relational impedance mismatch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data structures used by NoSQL databases are different from those typically used in relational databases, potentially making some operations faster.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Viewed as “more flexible”</a:t>
            </a:r>
          </a:p>
        </p:txBody>
      </p:sp>
      <p:sp>
        <p:nvSpPr>
          <p:cNvPr id="4" name="Slide Number Placeholder 3"/>
          <p:cNvSpPr>
            <a:spLocks noGrp="1"/>
          </p:cNvSpPr>
          <p:nvPr>
            <p:ph type="sldNum" sz="quarter" idx="5"/>
          </p:nvPr>
        </p:nvSpPr>
        <p:spPr/>
        <p:txBody>
          <a:bodyPr/>
          <a:lstStyle/>
          <a:p>
            <a:fld id="{31BF9094-9445-4143-9830-CD39B2514866}" type="slidenum">
              <a:rPr lang="en-US" smtClean="0"/>
              <a:t>25</a:t>
            </a:fld>
            <a:endParaRPr lang="en-US"/>
          </a:p>
        </p:txBody>
      </p:sp>
    </p:spTree>
    <p:extLst>
      <p:ext uri="{BB962C8B-B14F-4D97-AF65-F5344CB8AC3E}">
        <p14:creationId xmlns:p14="http://schemas.microsoft.com/office/powerpoint/2010/main" val="285381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October 1985</a:t>
            </a:r>
          </a:p>
          <a:p>
            <a:endParaRPr lang="en-US" b="0" u="none" dirty="0"/>
          </a:p>
          <a:p>
            <a:r>
              <a:rPr lang="en-US" b="1" u="sng" dirty="0"/>
              <a:t>Rule 0: The Foundation Rule</a:t>
            </a:r>
            <a:endParaRPr lang="en-US" b="0" u="none" dirty="0"/>
          </a:p>
          <a:p>
            <a:endParaRPr lang="en-US" b="0" u="none" dirty="0"/>
          </a:p>
          <a:p>
            <a:r>
              <a:rPr lang="en-US" b="0" u="none" dirty="0"/>
              <a:t>For any system that is advertised as, or claim to be, a relational data base management system, that system must be able to manage databases entirely through its relational capabilities</a:t>
            </a:r>
            <a:endParaRPr lang="en-US" b="1" u="sng" dirty="0"/>
          </a:p>
        </p:txBody>
      </p:sp>
      <p:sp>
        <p:nvSpPr>
          <p:cNvPr id="4" name="Slide Number Placeholder 3"/>
          <p:cNvSpPr>
            <a:spLocks noGrp="1"/>
          </p:cNvSpPr>
          <p:nvPr>
            <p:ph type="sldNum" sz="quarter" idx="5"/>
          </p:nvPr>
        </p:nvSpPr>
        <p:spPr/>
        <p:txBody>
          <a:bodyPr/>
          <a:lstStyle/>
          <a:p>
            <a:fld id="{31BF9094-9445-4143-9830-CD39B2514866}" type="slidenum">
              <a:rPr lang="en-US" smtClean="0"/>
              <a:t>6</a:t>
            </a:fld>
            <a:endParaRPr lang="en-US"/>
          </a:p>
        </p:txBody>
      </p:sp>
    </p:spTree>
    <p:extLst>
      <p:ext uri="{BB962C8B-B14F-4D97-AF65-F5344CB8AC3E}">
        <p14:creationId xmlns:p14="http://schemas.microsoft.com/office/powerpoint/2010/main" val="271669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ACID (atomicity, consistency, isolation, durability) : intended to guarantee data validity despite errors, power failures, and other mishaps.  For example, a transfer of funds from one bank account to another, even involving multiple changes such as debiting one account and crediting another can be completed in one transaction.</a:t>
            </a:r>
          </a:p>
          <a:p>
            <a:endParaRPr lang="en-US" dirty="0"/>
          </a:p>
          <a:p>
            <a:r>
              <a:rPr lang="en-US" dirty="0"/>
              <a:t>Eventual consistency – database changes are propagated to all nodes “eventually”; so queries for data might not return updated data immediately or might result in reading data that is not accurate (stale reads)</a:t>
            </a:r>
          </a:p>
        </p:txBody>
      </p:sp>
      <p:sp>
        <p:nvSpPr>
          <p:cNvPr id="4" name="Slide Number Placeholder 3"/>
          <p:cNvSpPr>
            <a:spLocks noGrp="1"/>
          </p:cNvSpPr>
          <p:nvPr>
            <p:ph type="sldNum" sz="quarter" idx="5"/>
          </p:nvPr>
        </p:nvSpPr>
        <p:spPr/>
        <p:txBody>
          <a:bodyPr/>
          <a:lstStyle/>
          <a:p>
            <a:fld id="{31BF9094-9445-4143-9830-CD39B2514866}" type="slidenum">
              <a:rPr lang="en-US" smtClean="0"/>
              <a:t>26</a:t>
            </a:fld>
            <a:endParaRPr lang="en-US"/>
          </a:p>
        </p:txBody>
      </p:sp>
    </p:spTree>
    <p:extLst>
      <p:ext uri="{BB962C8B-B14F-4D97-AF65-F5344CB8AC3E}">
        <p14:creationId xmlns:p14="http://schemas.microsoft.com/office/powerpoint/2010/main" val="162136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illustrates the eventual consistency with music notes</a:t>
            </a:r>
          </a:p>
        </p:txBody>
      </p:sp>
      <p:sp>
        <p:nvSpPr>
          <p:cNvPr id="4" name="Slide Number Placeholder 3"/>
          <p:cNvSpPr>
            <a:spLocks noGrp="1"/>
          </p:cNvSpPr>
          <p:nvPr>
            <p:ph type="sldNum" sz="quarter" idx="5"/>
          </p:nvPr>
        </p:nvSpPr>
        <p:spPr/>
        <p:txBody>
          <a:bodyPr/>
          <a:lstStyle/>
          <a:p>
            <a:fld id="{31BF9094-9445-4143-9830-CD39B2514866}" type="slidenum">
              <a:rPr lang="en-US" smtClean="0"/>
              <a:t>27</a:t>
            </a:fld>
            <a:endParaRPr lang="en-US"/>
          </a:p>
        </p:txBody>
      </p:sp>
    </p:spTree>
    <p:extLst>
      <p:ext uri="{BB962C8B-B14F-4D97-AF65-F5344CB8AC3E}">
        <p14:creationId xmlns:p14="http://schemas.microsoft.com/office/powerpoint/2010/main" val="223595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 Along with different names, there are a lot of different types of NoSQL databases</a:t>
            </a:r>
          </a:p>
        </p:txBody>
      </p:sp>
      <p:sp>
        <p:nvSpPr>
          <p:cNvPr id="4" name="Slide Number Placeholder 3"/>
          <p:cNvSpPr>
            <a:spLocks noGrp="1"/>
          </p:cNvSpPr>
          <p:nvPr>
            <p:ph type="sldNum" sz="quarter" idx="5"/>
          </p:nvPr>
        </p:nvSpPr>
        <p:spPr/>
        <p:txBody>
          <a:bodyPr/>
          <a:lstStyle/>
          <a:p>
            <a:fld id="{31BF9094-9445-4143-9830-CD39B2514866}" type="slidenum">
              <a:rPr lang="en-US" smtClean="0"/>
              <a:t>32</a:t>
            </a:fld>
            <a:endParaRPr lang="en-US"/>
          </a:p>
        </p:txBody>
      </p:sp>
    </p:spTree>
    <p:extLst>
      <p:ext uri="{BB962C8B-B14F-4D97-AF65-F5344CB8AC3E}">
        <p14:creationId xmlns:p14="http://schemas.microsoft.com/office/powerpoint/2010/main" val="45613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databases store all information for a given object in a single instance in the database instead of multiple objects like in a relational database</a:t>
            </a:r>
          </a:p>
        </p:txBody>
      </p:sp>
      <p:sp>
        <p:nvSpPr>
          <p:cNvPr id="4" name="Slide Number Placeholder 3"/>
          <p:cNvSpPr>
            <a:spLocks noGrp="1"/>
          </p:cNvSpPr>
          <p:nvPr>
            <p:ph type="sldNum" sz="quarter" idx="5"/>
          </p:nvPr>
        </p:nvSpPr>
        <p:spPr/>
        <p:txBody>
          <a:bodyPr/>
          <a:lstStyle/>
          <a:p>
            <a:fld id="{31BF9094-9445-4143-9830-CD39B2514866}" type="slidenum">
              <a:rPr lang="en-US" smtClean="0"/>
              <a:t>33</a:t>
            </a:fld>
            <a:endParaRPr lang="en-US"/>
          </a:p>
        </p:txBody>
      </p:sp>
    </p:spTree>
    <p:extLst>
      <p:ext uri="{BB962C8B-B14F-4D97-AF65-F5344CB8AC3E}">
        <p14:creationId xmlns:p14="http://schemas.microsoft.com/office/powerpoint/2010/main" val="111165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paradigm designed for storing, retrieving, and managing associative arrays</a:t>
            </a:r>
          </a:p>
        </p:txBody>
      </p:sp>
      <p:sp>
        <p:nvSpPr>
          <p:cNvPr id="4" name="Slide Number Placeholder 3"/>
          <p:cNvSpPr>
            <a:spLocks noGrp="1"/>
          </p:cNvSpPr>
          <p:nvPr>
            <p:ph type="sldNum" sz="quarter" idx="5"/>
          </p:nvPr>
        </p:nvSpPr>
        <p:spPr/>
        <p:txBody>
          <a:bodyPr/>
          <a:lstStyle/>
          <a:p>
            <a:fld id="{31BF9094-9445-4143-9830-CD39B2514866}" type="slidenum">
              <a:rPr lang="en-US" smtClean="0"/>
              <a:t>36</a:t>
            </a:fld>
            <a:endParaRPr lang="en-US"/>
          </a:p>
        </p:txBody>
      </p:sp>
    </p:spTree>
    <p:extLst>
      <p:ext uri="{BB962C8B-B14F-4D97-AF65-F5344CB8AC3E}">
        <p14:creationId xmlns:p14="http://schemas.microsoft.com/office/powerpoint/2010/main" val="398518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tables, rows, and columns, but unlike a relational database, the names and format of the columns can vary from row to row in the same table</a:t>
            </a:r>
          </a:p>
          <a:p>
            <a:endParaRPr lang="en-US" dirty="0"/>
          </a:p>
          <a:p>
            <a:r>
              <a:rPr lang="en-US" dirty="0"/>
              <a:t>Can be interpreted as a two-dimensional key-value store</a:t>
            </a:r>
          </a:p>
        </p:txBody>
      </p:sp>
      <p:sp>
        <p:nvSpPr>
          <p:cNvPr id="4" name="Slide Number Placeholder 3"/>
          <p:cNvSpPr>
            <a:spLocks noGrp="1"/>
          </p:cNvSpPr>
          <p:nvPr>
            <p:ph type="sldNum" sz="quarter" idx="5"/>
          </p:nvPr>
        </p:nvSpPr>
        <p:spPr/>
        <p:txBody>
          <a:bodyPr/>
          <a:lstStyle/>
          <a:p>
            <a:fld id="{31BF9094-9445-4143-9830-CD39B2514866}" type="slidenum">
              <a:rPr lang="en-US" smtClean="0"/>
              <a:t>37</a:t>
            </a:fld>
            <a:endParaRPr lang="en-US"/>
          </a:p>
        </p:txBody>
      </p:sp>
    </p:spTree>
    <p:extLst>
      <p:ext uri="{BB962C8B-B14F-4D97-AF65-F5344CB8AC3E}">
        <p14:creationId xmlns:p14="http://schemas.microsoft.com/office/powerpoint/2010/main" val="3454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databases are designed for data whose relations are well represented as a graph consisting of elements connected by a finite number of relations.</a:t>
            </a:r>
          </a:p>
          <a:p>
            <a:endParaRPr lang="en-US" dirty="0"/>
          </a:p>
          <a:p>
            <a:r>
              <a:rPr lang="en-US" dirty="0"/>
              <a:t>Social media</a:t>
            </a:r>
          </a:p>
        </p:txBody>
      </p:sp>
      <p:sp>
        <p:nvSpPr>
          <p:cNvPr id="4" name="Slide Number Placeholder 3"/>
          <p:cNvSpPr>
            <a:spLocks noGrp="1"/>
          </p:cNvSpPr>
          <p:nvPr>
            <p:ph type="sldNum" sz="quarter" idx="5"/>
          </p:nvPr>
        </p:nvSpPr>
        <p:spPr/>
        <p:txBody>
          <a:bodyPr/>
          <a:lstStyle/>
          <a:p>
            <a:fld id="{31BF9094-9445-4143-9830-CD39B2514866}" type="slidenum">
              <a:rPr lang="en-US" smtClean="0"/>
              <a:t>38</a:t>
            </a:fld>
            <a:endParaRPr lang="en-US"/>
          </a:p>
        </p:txBody>
      </p:sp>
    </p:spTree>
    <p:extLst>
      <p:ext uri="{BB962C8B-B14F-4D97-AF65-F5344CB8AC3E}">
        <p14:creationId xmlns:p14="http://schemas.microsoft.com/office/powerpoint/2010/main" val="83708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 Databases</a:t>
            </a:r>
            <a:r>
              <a:rPr lang="en-US" dirty="0"/>
              <a:t> – Information is represented in the form of objects as used in object-oriented programming.</a:t>
            </a:r>
          </a:p>
          <a:p>
            <a:endParaRPr lang="en-US" dirty="0"/>
          </a:p>
          <a:p>
            <a:r>
              <a:rPr lang="en-US" b="1" dirty="0"/>
              <a:t>Tabular</a:t>
            </a:r>
            <a:r>
              <a:rPr lang="en-US" b="0" dirty="0"/>
              <a:t> </a:t>
            </a:r>
            <a:r>
              <a:rPr lang="en-US" b="1" dirty="0"/>
              <a:t>Databases</a:t>
            </a:r>
            <a:r>
              <a:rPr lang="en-US" b="0" dirty="0"/>
              <a:t> – Database that is structured in a tabular form; arranges data elements in vertical columns and horizontal rows</a:t>
            </a:r>
          </a:p>
          <a:p>
            <a:endParaRPr lang="en-US" b="0" dirty="0"/>
          </a:p>
          <a:p>
            <a:r>
              <a:rPr lang="en-US" b="1" dirty="0"/>
              <a:t>Tuple Store</a:t>
            </a:r>
            <a:r>
              <a:rPr lang="en-US" b="0" dirty="0"/>
              <a:t> – Based on tuple mathematics</a:t>
            </a:r>
          </a:p>
          <a:p>
            <a:endParaRPr lang="en-US" b="0" dirty="0"/>
          </a:p>
          <a:p>
            <a:r>
              <a:rPr lang="en-US" b="1" dirty="0"/>
              <a:t>Triple Store</a:t>
            </a:r>
            <a:r>
              <a:rPr lang="en-US" b="0" dirty="0"/>
              <a:t> – Purpose-built database for storage and retrieval of triples through semantic queries.  A triple is a data entity composed of subject-predicate-object like “Bob is 35” or “Bob knows Fred”</a:t>
            </a:r>
            <a:endParaRPr lang="en-US" b="1" dirty="0"/>
          </a:p>
        </p:txBody>
      </p:sp>
      <p:sp>
        <p:nvSpPr>
          <p:cNvPr id="4" name="Slide Number Placeholder 3"/>
          <p:cNvSpPr>
            <a:spLocks noGrp="1"/>
          </p:cNvSpPr>
          <p:nvPr>
            <p:ph type="sldNum" sz="quarter" idx="5"/>
          </p:nvPr>
        </p:nvSpPr>
        <p:spPr/>
        <p:txBody>
          <a:bodyPr/>
          <a:lstStyle/>
          <a:p>
            <a:fld id="{31BF9094-9445-4143-9830-CD39B2514866}" type="slidenum">
              <a:rPr lang="en-US" smtClean="0"/>
              <a:t>40</a:t>
            </a:fld>
            <a:endParaRPr lang="en-US"/>
          </a:p>
        </p:txBody>
      </p:sp>
    </p:spTree>
    <p:extLst>
      <p:ext uri="{BB962C8B-B14F-4D97-AF65-F5344CB8AC3E}">
        <p14:creationId xmlns:p14="http://schemas.microsoft.com/office/powerpoint/2010/main" val="1162356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Scofield – NoSQL presentation at </a:t>
            </a:r>
            <a:r>
              <a:rPr lang="en-US" dirty="0" err="1"/>
              <a:t>CodeMash</a:t>
            </a:r>
            <a:r>
              <a:rPr lang="en-US" dirty="0"/>
              <a:t> 2010</a:t>
            </a:r>
          </a:p>
        </p:txBody>
      </p:sp>
      <p:sp>
        <p:nvSpPr>
          <p:cNvPr id="4" name="Slide Number Placeholder 3"/>
          <p:cNvSpPr>
            <a:spLocks noGrp="1"/>
          </p:cNvSpPr>
          <p:nvPr>
            <p:ph type="sldNum" sz="quarter" idx="5"/>
          </p:nvPr>
        </p:nvSpPr>
        <p:spPr/>
        <p:txBody>
          <a:bodyPr/>
          <a:lstStyle/>
          <a:p>
            <a:fld id="{31BF9094-9445-4143-9830-CD39B2514866}" type="slidenum">
              <a:rPr lang="en-US" smtClean="0"/>
              <a:t>42</a:t>
            </a:fld>
            <a:endParaRPr lang="en-US"/>
          </a:p>
        </p:txBody>
      </p:sp>
    </p:spTree>
    <p:extLst>
      <p:ext uri="{BB962C8B-B14F-4D97-AF65-F5344CB8AC3E}">
        <p14:creationId xmlns:p14="http://schemas.microsoft.com/office/powerpoint/2010/main" val="345294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45</a:t>
            </a:fld>
            <a:endParaRPr lang="en-US"/>
          </a:p>
        </p:txBody>
      </p:sp>
    </p:spTree>
    <p:extLst>
      <p:ext uri="{BB962C8B-B14F-4D97-AF65-F5344CB8AC3E}">
        <p14:creationId xmlns:p14="http://schemas.microsoft.com/office/powerpoint/2010/main" val="319648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1: The </a:t>
            </a:r>
            <a:r>
              <a:rPr lang="en-US" b="1" u="sng" dirty="0" err="1"/>
              <a:t>inr</a:t>
            </a:r>
            <a:endParaRPr lang="en-US" b="0" u="none" dirty="0"/>
          </a:p>
          <a:p>
            <a:endParaRPr lang="en-US" b="0" u="none" dirty="0"/>
          </a:p>
          <a:p>
            <a:r>
              <a:rPr lang="en-US" b="0" u="none" dirty="0"/>
              <a:t>All information in a relational database is represented explicitly at the logical label and in exactly one way – by values in tables.</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a:t>
            </a:fld>
            <a:endParaRPr lang="en-US"/>
          </a:p>
        </p:txBody>
      </p:sp>
    </p:spTree>
    <p:extLst>
      <p:ext uri="{BB962C8B-B14F-4D97-AF65-F5344CB8AC3E}">
        <p14:creationId xmlns:p14="http://schemas.microsoft.com/office/powerpoint/2010/main" val="1519571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Turnkey global distribution</a:t>
            </a:r>
          </a:p>
          <a:p>
            <a:pPr marL="171450" indent="-171450">
              <a:buFont typeface="Arial" panose="020B0604020202020204" pitchFamily="34" charset="0"/>
              <a:buChar char="•"/>
            </a:pPr>
            <a:r>
              <a:rPr lang="en-US" dirty="0"/>
              <a:t>Elastic scale out of storage &amp; throughput</a:t>
            </a:r>
          </a:p>
          <a:p>
            <a:pPr marL="171450" indent="-171450">
              <a:buFont typeface="Arial" panose="020B0604020202020204" pitchFamily="34" charset="0"/>
              <a:buChar char="•"/>
            </a:pPr>
            <a:r>
              <a:rPr lang="en-US" dirty="0"/>
              <a:t>Guaranteed low latency at the 99</a:t>
            </a:r>
            <a:r>
              <a:rPr lang="en-US" baseline="30000" dirty="0"/>
              <a:t>th</a:t>
            </a:r>
            <a:r>
              <a:rPr lang="en-US" dirty="0"/>
              <a:t> percentile</a:t>
            </a:r>
          </a:p>
          <a:p>
            <a:pPr marL="171450" indent="-171450">
              <a:buFont typeface="Arial" panose="020B0604020202020204" pitchFamily="34" charset="0"/>
              <a:buChar char="•"/>
            </a:pPr>
            <a:r>
              <a:rPr lang="en-US" dirty="0"/>
              <a:t>Five well-defined consistency models</a:t>
            </a:r>
          </a:p>
          <a:p>
            <a:pPr marL="171450" indent="-171450">
              <a:buFont typeface="Arial" panose="020B0604020202020204" pitchFamily="34" charset="0"/>
              <a:buChar char="•"/>
            </a:pPr>
            <a:r>
              <a:rPr lang="en-US" dirty="0"/>
              <a:t>Comprehensive SLAs</a:t>
            </a:r>
          </a:p>
          <a:p>
            <a:pPr marL="171450" indent="-171450">
              <a:buFont typeface="Arial" panose="020B0604020202020204" pitchFamily="34" charset="0"/>
              <a:buChar char="•"/>
            </a:pPr>
            <a:r>
              <a:rPr lang="en-US" dirty="0"/>
              <a:t>The right data model for you use</a:t>
            </a:r>
          </a:p>
          <a:p>
            <a:pPr marL="171450" indent="-171450">
              <a:buFont typeface="Arial" panose="020B0604020202020204" pitchFamily="34" charset="0"/>
              <a:buChar char="•"/>
            </a:pPr>
            <a:r>
              <a:rPr lang="en-US" dirty="0"/>
              <a:t>Different Cosmos APIs to meet your needs</a:t>
            </a:r>
          </a:p>
        </p:txBody>
      </p:sp>
      <p:sp>
        <p:nvSpPr>
          <p:cNvPr id="4" name="Slide Number Placeholder 3"/>
          <p:cNvSpPr>
            <a:spLocks noGrp="1"/>
          </p:cNvSpPr>
          <p:nvPr>
            <p:ph type="sldNum" sz="quarter" idx="5"/>
          </p:nvPr>
        </p:nvSpPr>
        <p:spPr/>
        <p:txBody>
          <a:bodyPr/>
          <a:lstStyle/>
          <a:p>
            <a:fld id="{31BF9094-9445-4143-9830-CD39B2514866}" type="slidenum">
              <a:rPr lang="en-US" smtClean="0"/>
              <a:t>53</a:t>
            </a:fld>
            <a:endParaRPr lang="en-US"/>
          </a:p>
        </p:txBody>
      </p:sp>
    </p:spTree>
    <p:extLst>
      <p:ext uri="{BB962C8B-B14F-4D97-AF65-F5344CB8AC3E}">
        <p14:creationId xmlns:p14="http://schemas.microsoft.com/office/powerpoint/2010/main" val="24165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62</a:t>
            </a:fld>
            <a:endParaRPr lang="en-US"/>
          </a:p>
        </p:txBody>
      </p:sp>
    </p:spTree>
    <p:extLst>
      <p:ext uri="{BB962C8B-B14F-4D97-AF65-F5344CB8AC3E}">
        <p14:creationId xmlns:p14="http://schemas.microsoft.com/office/powerpoint/2010/main" val="18607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and then Partition Keys</a:t>
            </a:r>
          </a:p>
        </p:txBody>
      </p:sp>
      <p:sp>
        <p:nvSpPr>
          <p:cNvPr id="4" name="Slide Number Placeholder 3"/>
          <p:cNvSpPr>
            <a:spLocks noGrp="1"/>
          </p:cNvSpPr>
          <p:nvPr>
            <p:ph type="sldNum" sz="quarter" idx="5"/>
          </p:nvPr>
        </p:nvSpPr>
        <p:spPr/>
        <p:txBody>
          <a:bodyPr/>
          <a:lstStyle/>
          <a:p>
            <a:fld id="{31BF9094-9445-4143-9830-CD39B2514866}" type="slidenum">
              <a:rPr lang="en-US" smtClean="0"/>
              <a:t>63</a:t>
            </a:fld>
            <a:endParaRPr lang="en-US"/>
          </a:p>
        </p:txBody>
      </p:sp>
    </p:spTree>
    <p:extLst>
      <p:ext uri="{BB962C8B-B14F-4D97-AF65-F5344CB8AC3E}">
        <p14:creationId xmlns:p14="http://schemas.microsoft.com/office/powerpoint/2010/main" val="233495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68</a:t>
            </a:fld>
            <a:endParaRPr lang="en-US"/>
          </a:p>
        </p:txBody>
      </p:sp>
    </p:spTree>
    <p:extLst>
      <p:ext uri="{BB962C8B-B14F-4D97-AF65-F5344CB8AC3E}">
        <p14:creationId xmlns:p14="http://schemas.microsoft.com/office/powerpoint/2010/main" val="289074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69</a:t>
            </a:fld>
            <a:endParaRPr lang="en-US"/>
          </a:p>
        </p:txBody>
      </p:sp>
    </p:spTree>
    <p:extLst>
      <p:ext uri="{BB962C8B-B14F-4D97-AF65-F5344CB8AC3E}">
        <p14:creationId xmlns:p14="http://schemas.microsoft.com/office/powerpoint/2010/main" val="242136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70</a:t>
            </a:fld>
            <a:endParaRPr lang="en-US"/>
          </a:p>
        </p:txBody>
      </p:sp>
    </p:spTree>
    <p:extLst>
      <p:ext uri="{BB962C8B-B14F-4D97-AF65-F5344CB8AC3E}">
        <p14:creationId xmlns:p14="http://schemas.microsoft.com/office/powerpoint/2010/main" val="272648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71</a:t>
            </a:fld>
            <a:endParaRPr lang="en-US"/>
          </a:p>
        </p:txBody>
      </p:sp>
    </p:spTree>
    <p:extLst>
      <p:ext uri="{BB962C8B-B14F-4D97-AF65-F5344CB8AC3E}">
        <p14:creationId xmlns:p14="http://schemas.microsoft.com/office/powerpoint/2010/main" val="30387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72</a:t>
            </a:fld>
            <a:endParaRPr lang="en-US"/>
          </a:p>
        </p:txBody>
      </p:sp>
    </p:spTree>
    <p:extLst>
      <p:ext uri="{BB962C8B-B14F-4D97-AF65-F5344CB8AC3E}">
        <p14:creationId xmlns:p14="http://schemas.microsoft.com/office/powerpoint/2010/main" val="4229874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73</a:t>
            </a:fld>
            <a:endParaRPr lang="en-US"/>
          </a:p>
        </p:txBody>
      </p:sp>
    </p:spTree>
    <p:extLst>
      <p:ext uri="{BB962C8B-B14F-4D97-AF65-F5344CB8AC3E}">
        <p14:creationId xmlns:p14="http://schemas.microsoft.com/office/powerpoint/2010/main" val="220055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2: The guaranteed access rule</a:t>
            </a:r>
            <a:endParaRPr lang="en-US" b="0" u="none" dirty="0"/>
          </a:p>
          <a:p>
            <a:endParaRPr lang="en-US" b="0" u="none" dirty="0"/>
          </a:p>
          <a:p>
            <a:r>
              <a:rPr lang="en-US" b="0" u="none" dirty="0"/>
              <a:t>Each and every datum (atomic value) in a relational database is guaranteed to be logically accessible by restoring to a combination of table name, primary key value, and column name.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8</a:t>
            </a:fld>
            <a:endParaRPr lang="en-US"/>
          </a:p>
        </p:txBody>
      </p:sp>
    </p:spTree>
    <p:extLst>
      <p:ext uri="{BB962C8B-B14F-4D97-AF65-F5344CB8AC3E}">
        <p14:creationId xmlns:p14="http://schemas.microsoft.com/office/powerpoint/2010/main" val="226680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3: Systematic treatment of null values</a:t>
            </a:r>
            <a:endParaRPr lang="en-US" b="0" u="none" dirty="0"/>
          </a:p>
          <a:p>
            <a:endParaRPr lang="en-US" b="0" u="none" dirty="0"/>
          </a:p>
          <a:p>
            <a:r>
              <a:rPr lang="en-US" b="0" u="none" dirty="0"/>
              <a:t>Null values (distinct from the empty character string or a string of blank characters and distinct from zero or any other number) are supported in fully relational DBMS for representing missing information and inapplicable information in a systematic way, independent of data type.</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9</a:t>
            </a:fld>
            <a:endParaRPr lang="en-US"/>
          </a:p>
        </p:txBody>
      </p:sp>
    </p:spTree>
    <p:extLst>
      <p:ext uri="{BB962C8B-B14F-4D97-AF65-F5344CB8AC3E}">
        <p14:creationId xmlns:p14="http://schemas.microsoft.com/office/powerpoint/2010/main" val="143570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4: Dynamic online catalog based on the relational model</a:t>
            </a:r>
            <a:endParaRPr lang="en-US" b="0" u="none" dirty="0"/>
          </a:p>
          <a:p>
            <a:endParaRPr lang="en-US" b="0" u="none" dirty="0"/>
          </a:p>
          <a:p>
            <a:r>
              <a:rPr lang="en-US" b="0" u="none" dirty="0"/>
              <a:t>The database description is represented at the logical level in the same way as ordinary data, so that authorized users can apply the same relational language to its interrogation as they apply to the regular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10</a:t>
            </a:fld>
            <a:endParaRPr lang="en-US"/>
          </a:p>
        </p:txBody>
      </p:sp>
    </p:spTree>
    <p:extLst>
      <p:ext uri="{BB962C8B-B14F-4D97-AF65-F5344CB8AC3E}">
        <p14:creationId xmlns:p14="http://schemas.microsoft.com/office/powerpoint/2010/main" val="213949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5: The comprehensive data sublanguage rule</a:t>
            </a:r>
            <a:endParaRPr lang="en-US" b="0" u="none" dirty="0"/>
          </a:p>
          <a:p>
            <a:endParaRPr lang="en-US" b="0" u="none" dirty="0"/>
          </a:p>
          <a:p>
            <a:r>
              <a:rPr lang="en-US" b="0" u="none" dirty="0"/>
              <a:t>A relational system may support several languages and various modes of terminal use.  However, there must be at least one language whose statements are expressible, per some well-defined syntax, as character strings and that is comprehensive, per some well-defined syntax, as character strings and that is comprehensive in support all of the following items:</a:t>
            </a:r>
          </a:p>
          <a:p>
            <a:endParaRPr lang="en-US" b="0" u="none" dirty="0"/>
          </a:p>
          <a:p>
            <a:pPr marL="171450" indent="-171450">
              <a:buFont typeface="Arial" panose="020B0604020202020204" pitchFamily="34" charset="0"/>
              <a:buChar char="•"/>
            </a:pPr>
            <a:r>
              <a:rPr lang="en-US" b="0" u="none" dirty="0"/>
              <a:t>Data definition</a:t>
            </a:r>
          </a:p>
          <a:p>
            <a:pPr marL="171450" indent="-171450">
              <a:buFont typeface="Arial" panose="020B0604020202020204" pitchFamily="34" charset="0"/>
              <a:buChar char="•"/>
            </a:pPr>
            <a:r>
              <a:rPr lang="en-US" b="0" u="none" dirty="0"/>
              <a:t>View definition</a:t>
            </a:r>
          </a:p>
          <a:p>
            <a:pPr marL="171450" indent="-171450">
              <a:buFont typeface="Arial" panose="020B0604020202020204" pitchFamily="34" charset="0"/>
              <a:buChar char="•"/>
            </a:pPr>
            <a:r>
              <a:rPr lang="en-US" b="0" u="none" dirty="0"/>
              <a:t>Data manipulation (interactive and by program)</a:t>
            </a:r>
          </a:p>
          <a:p>
            <a:pPr marL="171450" indent="-171450">
              <a:buFont typeface="Arial" panose="020B0604020202020204" pitchFamily="34" charset="0"/>
              <a:buChar char="•"/>
            </a:pPr>
            <a:r>
              <a:rPr lang="en-US" b="0" u="none" dirty="0"/>
              <a:t>Integrity constraints</a:t>
            </a:r>
          </a:p>
          <a:p>
            <a:pPr marL="171450" indent="-171450">
              <a:buFont typeface="Arial" panose="020B0604020202020204" pitchFamily="34" charset="0"/>
              <a:buChar char="•"/>
            </a:pPr>
            <a:r>
              <a:rPr lang="en-US" b="0" u="none" dirty="0"/>
              <a:t>Authorization</a:t>
            </a:r>
          </a:p>
          <a:p>
            <a:pPr marL="171450" indent="-171450">
              <a:buFont typeface="Arial" panose="020B0604020202020204" pitchFamily="34" charset="0"/>
              <a:buChar char="•"/>
            </a:pPr>
            <a:r>
              <a:rPr lang="en-US" b="0" u="none" dirty="0"/>
              <a:t>Transaction boundaries (begin, commit, and rollback</a:t>
            </a:r>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11</a:t>
            </a:fld>
            <a:endParaRPr lang="en-US"/>
          </a:p>
        </p:txBody>
      </p:sp>
    </p:spTree>
    <p:extLst>
      <p:ext uri="{BB962C8B-B14F-4D97-AF65-F5344CB8AC3E}">
        <p14:creationId xmlns:p14="http://schemas.microsoft.com/office/powerpoint/2010/main" val="26631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6: The view updating rule</a:t>
            </a:r>
            <a:endParaRPr lang="en-US" b="0" u="none" dirty="0"/>
          </a:p>
          <a:p>
            <a:endParaRPr lang="en-US" b="0" u="none" dirty="0"/>
          </a:p>
          <a:p>
            <a:r>
              <a:rPr lang="en-US" b="0" u="none" dirty="0"/>
              <a:t>All views that are theoretically updatable are also updatable by the system</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12</a:t>
            </a:fld>
            <a:endParaRPr lang="en-US"/>
          </a:p>
        </p:txBody>
      </p:sp>
    </p:spTree>
    <p:extLst>
      <p:ext uri="{BB962C8B-B14F-4D97-AF65-F5344CB8AC3E}">
        <p14:creationId xmlns:p14="http://schemas.microsoft.com/office/powerpoint/2010/main" val="12224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Rule 7: Possible for high-level insert, update, and delete</a:t>
            </a:r>
            <a:endParaRPr lang="en-US" b="0" u="none" dirty="0"/>
          </a:p>
          <a:p>
            <a:endParaRPr lang="en-US" b="0" u="none" dirty="0"/>
          </a:p>
          <a:p>
            <a:r>
              <a:rPr lang="en-US" b="0" u="none" dirty="0"/>
              <a:t>The capability of handling a base relation or a derived relation as a single operand applies not only to the retrieval of data but also the insertion, update, and deletion of data.</a:t>
            </a:r>
            <a:endParaRPr lang="en-US" b="1" u="sng" dirty="0"/>
          </a:p>
          <a:p>
            <a:endParaRPr lang="en-US" dirty="0"/>
          </a:p>
        </p:txBody>
      </p:sp>
      <p:sp>
        <p:nvSpPr>
          <p:cNvPr id="4" name="Slide Number Placeholder 3"/>
          <p:cNvSpPr>
            <a:spLocks noGrp="1"/>
          </p:cNvSpPr>
          <p:nvPr>
            <p:ph type="sldNum" sz="quarter" idx="5"/>
          </p:nvPr>
        </p:nvSpPr>
        <p:spPr/>
        <p:txBody>
          <a:bodyPr/>
          <a:lstStyle/>
          <a:p>
            <a:fld id="{31BF9094-9445-4143-9830-CD39B2514866}" type="slidenum">
              <a:rPr lang="en-US" smtClean="0"/>
              <a:t>13</a:t>
            </a:fld>
            <a:endParaRPr lang="en-US"/>
          </a:p>
        </p:txBody>
      </p:sp>
    </p:spTree>
    <p:extLst>
      <p:ext uri="{BB962C8B-B14F-4D97-AF65-F5344CB8AC3E}">
        <p14:creationId xmlns:p14="http://schemas.microsoft.com/office/powerpoint/2010/main" val="154153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13B1-A012-4C93-A38A-C2DF01CD9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B8EBB1-0324-4386-B903-FBEE0B98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ED442AD6-D55F-47E5-98C0-60E96DA0C52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407462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703-A9AD-4619-A024-22320E59DC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07F869-F482-491F-9D72-A5C1FC949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E87776-F1D0-425D-AD7E-AEADE996EF0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2632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3848F-DFE2-48E7-88B6-CE3F64E5C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33425-93BF-4B15-8B84-D27CFAF33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8C31B08-8475-4537-A43B-2830DD38FCA2}"/>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8698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6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C8B-4B97-4025-8F65-D6BC0F3BCAEB}"/>
              </a:ext>
            </a:extLst>
          </p:cNvPr>
          <p:cNvSpPr>
            <a:spLocks noGrp="1"/>
          </p:cNvSpPr>
          <p:nvPr>
            <p:ph type="title"/>
          </p:nvPr>
        </p:nvSpPr>
        <p:spPr>
          <a:xfrm>
            <a:off x="136237" y="4525818"/>
            <a:ext cx="6061363" cy="1690254"/>
          </a:xfrm>
          <a:prstGeom prst="rect">
            <a:avLst/>
          </a:prstGeom>
          <a:gradFill>
            <a:gsLst>
              <a:gs pos="0">
                <a:srgbClr val="FFD64C"/>
              </a:gs>
              <a:gs pos="75000">
                <a:srgbClr val="F3B222"/>
              </a:gs>
              <a:gs pos="95000">
                <a:srgbClr val="D28F00"/>
              </a:gs>
              <a:gs pos="100000">
                <a:srgbClr val="C37F00"/>
              </a:gs>
            </a:gsLst>
            <a:lin ang="5400000" scaled="1"/>
          </a:gradFill>
        </p:spPr>
        <p:txBody>
          <a:bodyPr anchor="ctr"/>
          <a:lstStyle>
            <a:lvl1pPr algn="ctr">
              <a:defRPr>
                <a:solidFill>
                  <a:schemeClr val="tx1"/>
                </a:solidFill>
                <a:latin typeface="Kamerik205 8" panose="020B0803030600020004" pitchFamily="34" charset="0"/>
              </a:defRPr>
            </a:lvl1pPr>
          </a:lstStyle>
          <a:p>
            <a:r>
              <a:rPr lang="en-US" dirty="0"/>
              <a:t>Click to edit Master title style</a:t>
            </a:r>
          </a:p>
        </p:txBody>
      </p:sp>
      <p:sp>
        <p:nvSpPr>
          <p:cNvPr id="3" name="Footer Placeholder 4">
            <a:extLst>
              <a:ext uri="{FF2B5EF4-FFF2-40B4-BE49-F238E27FC236}">
                <a16:creationId xmlns:a16="http://schemas.microsoft.com/office/drawing/2014/main" id="{228D3AF2-DD95-4DE2-AE9C-6EF81D524BB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4" name="Picture 3">
            <a:extLst>
              <a:ext uri="{FF2B5EF4-FFF2-40B4-BE49-F238E27FC236}">
                <a16:creationId xmlns:a16="http://schemas.microsoft.com/office/drawing/2014/main" id="{F08D5E61-11E0-4F75-B42A-4B3CC3E00846}"/>
              </a:ext>
            </a:extLst>
          </p:cNvPr>
          <p:cNvPicPr>
            <a:picLocks noChangeAspect="1"/>
          </p:cNvPicPr>
          <p:nvPr userDrawn="1"/>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5" name="Picture 4">
            <a:extLst>
              <a:ext uri="{FF2B5EF4-FFF2-40B4-BE49-F238E27FC236}">
                <a16:creationId xmlns:a16="http://schemas.microsoft.com/office/drawing/2014/main" id="{3A8D521A-E60D-4D89-833C-C4CDF06172FE}"/>
              </a:ext>
            </a:extLst>
          </p:cNvPr>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11033485" y="6566129"/>
            <a:ext cx="1103096" cy="289702"/>
          </a:xfrm>
          <a:prstGeom prst="rect">
            <a:avLst/>
          </a:prstGeom>
        </p:spPr>
      </p:pic>
    </p:spTree>
    <p:extLst>
      <p:ext uri="{BB962C8B-B14F-4D97-AF65-F5344CB8AC3E}">
        <p14:creationId xmlns:p14="http://schemas.microsoft.com/office/powerpoint/2010/main" val="259017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6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158-BE0F-4781-B217-CD18D24404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9D371-3414-4437-8354-67E7CF3EA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38C45F-5DDF-4E8C-819D-FDF525ECDB43}"/>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452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A94-F183-4E46-B02A-ACED8CFE8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C3A5A-79FD-4020-9D5E-301E70D5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AC5BB23-BB0D-4196-8556-7BFA27E8E76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279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C199-37E1-4AA6-B745-3514A56C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F3C0B-E08A-4AEB-9951-FDDEB57A4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A100-EB1A-4A38-9D82-CA84EDAE5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CF5290E-764F-4FAE-90D1-1334E76872B8}"/>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9456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FB5C-204B-4245-8EAB-B6475E10D2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028D5-C937-4F89-A498-E3E059CFC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AC161-821E-472C-B25C-1DDE30D61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240CAF-4EAD-4846-99F3-C66E097EB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C571E-F238-44B1-99F4-871814784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E819FF68-4C22-4FF7-A17A-05832AC39E9C}"/>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2040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1DC7-A618-4196-8551-9F37633951D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298D92-9678-4056-B6B0-D4BB46BF9B2A}"/>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16497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30AE28-17AB-4413-9A63-5F13EA7F53B9}"/>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102629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A5-0572-4FAC-AD93-015353C75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723A5-7520-4E44-8C5B-D9BEB9DAE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1A54A-3BEB-4B23-8B15-43FD3DB4C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7D5E238-DAA9-46D7-8EDD-95EE2BBEA9FD}"/>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94705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E073-53CA-4BAD-945B-D12857C18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D33369-5FF9-4D4C-AC11-BCE34BDBF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E3EC6-6424-4F4A-AC0D-5490E7548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8354FCB-F6C8-45AF-9CB4-81E34CDED695}"/>
              </a:ext>
            </a:extLst>
          </p:cNvPr>
          <p:cNvSpPr>
            <a:spLocks noGrp="1"/>
          </p:cNvSpPr>
          <p:nvPr>
            <p:ph type="ftr" sz="quarter" idx="11"/>
          </p:nvPr>
        </p:nvSpPr>
        <p:spPr/>
        <p:txBody>
          <a:bodyPr/>
          <a:lstStyle/>
          <a:p>
            <a:r>
              <a:rPr lang="en-US" dirty="0"/>
              <a:t>Going Schema-less: How to migrate a relational database to a NoSQL Database</a:t>
            </a:r>
          </a:p>
        </p:txBody>
      </p:sp>
    </p:spTree>
    <p:extLst>
      <p:ext uri="{BB962C8B-B14F-4D97-AF65-F5344CB8AC3E}">
        <p14:creationId xmlns:p14="http://schemas.microsoft.com/office/powerpoint/2010/main" val="82898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D64C"/>
            </a:gs>
            <a:gs pos="75000">
              <a:srgbClr val="F3B222"/>
            </a:gs>
            <a:gs pos="95000">
              <a:srgbClr val="D28F00"/>
            </a:gs>
            <a:gs pos="100000">
              <a:srgbClr val="C37F00"/>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7A6DA-51C2-4D3C-90A3-49885C966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2F82A4-613D-4AC0-86C6-E1525E3D4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76F5E0D-52A9-4702-9758-A721659BDFF1}"/>
              </a:ext>
            </a:extLst>
          </p:cNvPr>
          <p:cNvSpPr>
            <a:spLocks noGrp="1"/>
          </p:cNvSpPr>
          <p:nvPr>
            <p:ph type="ftr" sz="quarter" idx="3"/>
          </p:nvPr>
        </p:nvSpPr>
        <p:spPr>
          <a:xfrm>
            <a:off x="3534987" y="6446695"/>
            <a:ext cx="5122025" cy="365125"/>
          </a:xfrm>
          <a:prstGeom prst="rect">
            <a:avLst/>
          </a:prstGeom>
        </p:spPr>
        <p:txBody>
          <a:bodyPr vert="horz" lIns="91440" tIns="45720" rIns="91440" bIns="45720" rtlCol="0" anchor="ctr"/>
          <a:lstStyle>
            <a:lvl1pPr algn="ctr">
              <a:defRPr sz="1200">
                <a:solidFill>
                  <a:srgbClr val="CDCDCD"/>
                </a:solidFill>
              </a:defRPr>
            </a:lvl1pPr>
          </a:lstStyle>
          <a:p>
            <a:r>
              <a:rPr lang="en-US" dirty="0"/>
              <a:t>Going Schema-less: How to migrate a relational database to a NoSQL Database</a:t>
            </a:r>
          </a:p>
        </p:txBody>
      </p:sp>
      <p:pic>
        <p:nvPicPr>
          <p:cNvPr id="7" name="Picture 6">
            <a:extLst>
              <a:ext uri="{FF2B5EF4-FFF2-40B4-BE49-F238E27FC236}">
                <a16:creationId xmlns:a16="http://schemas.microsoft.com/office/drawing/2014/main" id="{8EC08138-4AC9-420D-93A5-23726F1FA015}"/>
              </a:ext>
            </a:extLst>
          </p:cNvPr>
          <p:cNvPicPr>
            <a:picLocks noChangeAspect="1"/>
          </p:cNvPicPr>
          <p:nvPr userDrawn="1"/>
        </p:nvPicPr>
        <p:blipFill>
          <a:blip r:embed="rId13">
            <a:duotone>
              <a:prstClr val="black"/>
              <a:srgbClr val="D9C3A5">
                <a:tint val="50000"/>
                <a:satMod val="180000"/>
              </a:srgbClr>
            </a:duotone>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8" name="Picture 7">
            <a:extLst>
              <a:ext uri="{FF2B5EF4-FFF2-40B4-BE49-F238E27FC236}">
                <a16:creationId xmlns:a16="http://schemas.microsoft.com/office/drawing/2014/main" id="{50E3F811-8BB7-4EFF-82ED-CCC1DD1499B6}"/>
              </a:ext>
            </a:extLst>
          </p:cNvPr>
          <p:cNvPicPr>
            <a:picLocks noChangeAspect="1"/>
          </p:cNvPicPr>
          <p:nvPr userDrawn="1"/>
        </p:nvPicPr>
        <p:blipFill>
          <a:blip r:embed="rId1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Tree>
    <p:extLst>
      <p:ext uri="{BB962C8B-B14F-4D97-AF65-F5344CB8AC3E}">
        <p14:creationId xmlns:p14="http://schemas.microsoft.com/office/powerpoint/2010/main" val="58789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3358"/>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ebp"/><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webp"/><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8DD42-F3A7-464A-8F8A-F40A483B7503}"/>
              </a:ext>
            </a:extLst>
          </p:cNvPr>
          <p:cNvPicPr>
            <a:picLocks noChangeAspect="1"/>
          </p:cNvPicPr>
          <p:nvPr/>
        </p:nvPicPr>
        <p:blipFill>
          <a:blip r:embed="rId2"/>
          <a:stretch>
            <a:fillRect/>
          </a:stretch>
        </p:blipFill>
        <p:spPr>
          <a:xfrm>
            <a:off x="215601" y="5473034"/>
            <a:ext cx="2086535" cy="1175415"/>
          </a:xfrm>
          <a:prstGeom prst="rect">
            <a:avLst/>
          </a:prstGeom>
        </p:spPr>
      </p:pic>
    </p:spTree>
    <p:extLst>
      <p:ext uri="{BB962C8B-B14F-4D97-AF65-F5344CB8AC3E}">
        <p14:creationId xmlns:p14="http://schemas.microsoft.com/office/powerpoint/2010/main" val="339833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Tree>
    <p:extLst>
      <p:ext uri="{BB962C8B-B14F-4D97-AF65-F5344CB8AC3E}">
        <p14:creationId xmlns:p14="http://schemas.microsoft.com/office/powerpoint/2010/main" val="290276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Tree>
    <p:extLst>
      <p:ext uri="{BB962C8B-B14F-4D97-AF65-F5344CB8AC3E}">
        <p14:creationId xmlns:p14="http://schemas.microsoft.com/office/powerpoint/2010/main" val="1882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Tree>
    <p:extLst>
      <p:ext uri="{BB962C8B-B14F-4D97-AF65-F5344CB8AC3E}">
        <p14:creationId xmlns:p14="http://schemas.microsoft.com/office/powerpoint/2010/main" val="411243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6"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Tree>
    <p:extLst>
      <p:ext uri="{BB962C8B-B14F-4D97-AF65-F5344CB8AC3E}">
        <p14:creationId xmlns:p14="http://schemas.microsoft.com/office/powerpoint/2010/main" val="2759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03809"/>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Tree>
    <p:extLst>
      <p:ext uri="{BB962C8B-B14F-4D97-AF65-F5344CB8AC3E}">
        <p14:creationId xmlns:p14="http://schemas.microsoft.com/office/powerpoint/2010/main" val="216562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5" y="363006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Tree>
    <p:extLst>
      <p:ext uri="{BB962C8B-B14F-4D97-AF65-F5344CB8AC3E}">
        <p14:creationId xmlns:p14="http://schemas.microsoft.com/office/powerpoint/2010/main" val="175228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Tree>
    <p:extLst>
      <p:ext uri="{BB962C8B-B14F-4D97-AF65-F5344CB8AC3E}">
        <p14:creationId xmlns:p14="http://schemas.microsoft.com/office/powerpoint/2010/main" val="27797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Tree>
    <p:extLst>
      <p:ext uri="{BB962C8B-B14F-4D97-AF65-F5344CB8AC3E}">
        <p14:creationId xmlns:p14="http://schemas.microsoft.com/office/powerpoint/2010/main" val="226363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
        <p:nvSpPr>
          <p:cNvPr id="7" name="Rectangle: Rounded Corners 6">
            <a:extLst>
              <a:ext uri="{FF2B5EF4-FFF2-40B4-BE49-F238E27FC236}">
                <a16:creationId xmlns:a16="http://schemas.microsoft.com/office/drawing/2014/main" id="{682334F2-2533-4771-A34A-F5234E8E80CE}"/>
              </a:ext>
            </a:extLst>
          </p:cNvPr>
          <p:cNvSpPr/>
          <p:nvPr/>
        </p:nvSpPr>
        <p:spPr>
          <a:xfrm>
            <a:off x="4654474"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 Dynamic online catalog based on relational model</a:t>
            </a:r>
          </a:p>
        </p:txBody>
      </p:sp>
      <p:sp>
        <p:nvSpPr>
          <p:cNvPr id="8" name="Rectangle: Rounded Corners 7">
            <a:extLst>
              <a:ext uri="{FF2B5EF4-FFF2-40B4-BE49-F238E27FC236}">
                <a16:creationId xmlns:a16="http://schemas.microsoft.com/office/drawing/2014/main" id="{3B0A9C76-1CAF-4BE7-9818-75AF6DEEBF76}"/>
              </a:ext>
            </a:extLst>
          </p:cNvPr>
          <p:cNvSpPr/>
          <p:nvPr/>
        </p:nvSpPr>
        <p:spPr>
          <a:xfrm>
            <a:off x="8004138" y="260334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 Comprehensive data sublanguage</a:t>
            </a:r>
          </a:p>
        </p:txBody>
      </p:sp>
      <p:sp>
        <p:nvSpPr>
          <p:cNvPr id="9" name="Rectangle: Rounded Corners 8">
            <a:extLst>
              <a:ext uri="{FF2B5EF4-FFF2-40B4-BE49-F238E27FC236}">
                <a16:creationId xmlns:a16="http://schemas.microsoft.com/office/drawing/2014/main" id="{F75D6EB0-9577-487A-902F-EF5FD7906B0E}"/>
              </a:ext>
            </a:extLst>
          </p:cNvPr>
          <p:cNvSpPr/>
          <p:nvPr/>
        </p:nvSpPr>
        <p:spPr>
          <a:xfrm>
            <a:off x="1304807" y="368480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 View Updating</a:t>
            </a:r>
          </a:p>
        </p:txBody>
      </p:sp>
      <p:sp>
        <p:nvSpPr>
          <p:cNvPr id="10" name="Rectangle: Rounded Corners 9">
            <a:extLst>
              <a:ext uri="{FF2B5EF4-FFF2-40B4-BE49-F238E27FC236}">
                <a16:creationId xmlns:a16="http://schemas.microsoft.com/office/drawing/2014/main" id="{61248787-28DC-4EFB-9B16-584E52A3A9B3}"/>
              </a:ext>
            </a:extLst>
          </p:cNvPr>
          <p:cNvSpPr/>
          <p:nvPr/>
        </p:nvSpPr>
        <p:spPr>
          <a:xfrm>
            <a:off x="4654472" y="360381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Possible for high-level insert, update, and delete</a:t>
            </a:r>
          </a:p>
        </p:txBody>
      </p:sp>
      <p:sp>
        <p:nvSpPr>
          <p:cNvPr id="11" name="Rectangle: Rounded Corners 10">
            <a:extLst>
              <a:ext uri="{FF2B5EF4-FFF2-40B4-BE49-F238E27FC236}">
                <a16:creationId xmlns:a16="http://schemas.microsoft.com/office/drawing/2014/main" id="{83B000FE-29C4-40B7-A8DE-E55004D047ED}"/>
              </a:ext>
            </a:extLst>
          </p:cNvPr>
          <p:cNvSpPr/>
          <p:nvPr/>
        </p:nvSpPr>
        <p:spPr>
          <a:xfrm>
            <a:off x="8004137" y="3679430"/>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 Physical data independence</a:t>
            </a:r>
          </a:p>
        </p:txBody>
      </p:sp>
      <p:sp>
        <p:nvSpPr>
          <p:cNvPr id="12" name="Rectangle: Rounded Corners 11">
            <a:extLst>
              <a:ext uri="{FF2B5EF4-FFF2-40B4-BE49-F238E27FC236}">
                <a16:creationId xmlns:a16="http://schemas.microsoft.com/office/drawing/2014/main" id="{E5B8053D-BC9E-4D60-9A6C-96D70515488E}"/>
              </a:ext>
            </a:extLst>
          </p:cNvPr>
          <p:cNvSpPr/>
          <p:nvPr/>
        </p:nvSpPr>
        <p:spPr>
          <a:xfrm>
            <a:off x="1304806" y="480929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 Logic data independence</a:t>
            </a:r>
          </a:p>
        </p:txBody>
      </p:sp>
      <p:sp>
        <p:nvSpPr>
          <p:cNvPr id="13" name="Rectangle: Rounded Corners 12">
            <a:extLst>
              <a:ext uri="{FF2B5EF4-FFF2-40B4-BE49-F238E27FC236}">
                <a16:creationId xmlns:a16="http://schemas.microsoft.com/office/drawing/2014/main" id="{6919146C-5A9A-423A-ABD6-C75F09BC6C63}"/>
              </a:ext>
            </a:extLst>
          </p:cNvPr>
          <p:cNvSpPr/>
          <p:nvPr/>
        </p:nvSpPr>
        <p:spPr>
          <a:xfrm>
            <a:off x="4654472" y="4755511"/>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Integrity Independence</a:t>
            </a:r>
          </a:p>
        </p:txBody>
      </p:sp>
      <p:sp>
        <p:nvSpPr>
          <p:cNvPr id="14" name="Rectangle: Rounded Corners 13">
            <a:extLst>
              <a:ext uri="{FF2B5EF4-FFF2-40B4-BE49-F238E27FC236}">
                <a16:creationId xmlns:a16="http://schemas.microsoft.com/office/drawing/2014/main" id="{E277C54A-F54E-45C4-A9F4-4724528074C8}"/>
              </a:ext>
            </a:extLst>
          </p:cNvPr>
          <p:cNvSpPr/>
          <p:nvPr/>
        </p:nvSpPr>
        <p:spPr>
          <a:xfrm>
            <a:off x="8004136" y="47555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Distribution Independence</a:t>
            </a:r>
          </a:p>
        </p:txBody>
      </p:sp>
      <p:sp>
        <p:nvSpPr>
          <p:cNvPr id="15" name="Rectangle: Rounded Corners 14">
            <a:extLst>
              <a:ext uri="{FF2B5EF4-FFF2-40B4-BE49-F238E27FC236}">
                <a16:creationId xmlns:a16="http://schemas.microsoft.com/office/drawing/2014/main" id="{6FEB577E-6B77-4F97-B123-77CD2A9CC24A}"/>
              </a:ext>
            </a:extLst>
          </p:cNvPr>
          <p:cNvSpPr/>
          <p:nvPr/>
        </p:nvSpPr>
        <p:spPr>
          <a:xfrm>
            <a:off x="4654471" y="5907212"/>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a:t>
            </a:r>
            <a:r>
              <a:rPr lang="en-US" b="1" dirty="0" err="1"/>
              <a:t>Nonsubversion</a:t>
            </a:r>
            <a:r>
              <a:rPr lang="en-US" b="1" dirty="0"/>
              <a:t> Rule</a:t>
            </a:r>
          </a:p>
        </p:txBody>
      </p:sp>
    </p:spTree>
    <p:extLst>
      <p:ext uri="{BB962C8B-B14F-4D97-AF65-F5344CB8AC3E}">
        <p14:creationId xmlns:p14="http://schemas.microsoft.com/office/powerpoint/2010/main" val="21008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87421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grpSp>
        <p:nvGrpSpPr>
          <p:cNvPr id="13" name="Group 12">
            <a:extLst>
              <a:ext uri="{FF2B5EF4-FFF2-40B4-BE49-F238E27FC236}">
                <a16:creationId xmlns:a16="http://schemas.microsoft.com/office/drawing/2014/main" id="{E87201F7-6844-428E-A482-FCE5E08F0E54}"/>
              </a:ext>
            </a:extLst>
          </p:cNvPr>
          <p:cNvGrpSpPr/>
          <p:nvPr/>
        </p:nvGrpSpPr>
        <p:grpSpPr>
          <a:xfrm>
            <a:off x="2115519" y="1429860"/>
            <a:ext cx="3477278" cy="919196"/>
            <a:chOff x="1686393" y="1323191"/>
            <a:chExt cx="3603812" cy="1124586"/>
          </a:xfrm>
        </p:grpSpPr>
        <p:sp>
          <p:nvSpPr>
            <p:cNvPr id="12" name="Rectangle: Rounded Corners 11">
              <a:extLst>
                <a:ext uri="{FF2B5EF4-FFF2-40B4-BE49-F238E27FC236}">
                  <a16:creationId xmlns:a16="http://schemas.microsoft.com/office/drawing/2014/main" id="{2EEC6381-FC74-4BDB-8B77-B11ED1BB4E68}"/>
                </a:ext>
              </a:extLst>
            </p:cNvPr>
            <p:cNvSpPr/>
            <p:nvPr/>
          </p:nvSpPr>
          <p:spPr>
            <a:xfrm>
              <a:off x="1686393" y="1323191"/>
              <a:ext cx="3603812" cy="1124586"/>
            </a:xfrm>
            <a:prstGeom prst="roundRect">
              <a:avLst/>
            </a:prstGeom>
            <a:solidFill>
              <a:srgbClr val="2D43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7FD7C2-3F7A-48F9-881C-53A6FAA161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348" y="1402264"/>
              <a:ext cx="3305902" cy="855862"/>
            </a:xfrm>
            <a:prstGeom prst="rect">
              <a:avLst/>
            </a:prstGeom>
          </p:spPr>
        </p:pic>
      </p:grpSp>
    </p:spTree>
    <p:extLst>
      <p:ext uri="{BB962C8B-B14F-4D97-AF65-F5344CB8AC3E}">
        <p14:creationId xmlns:p14="http://schemas.microsoft.com/office/powerpoint/2010/main" val="4519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sp>
        <p:nvSpPr>
          <p:cNvPr id="6" name="TextBox 5">
            <a:extLst>
              <a:ext uri="{FF2B5EF4-FFF2-40B4-BE49-F238E27FC236}">
                <a16:creationId xmlns:a16="http://schemas.microsoft.com/office/drawing/2014/main" id="{F0C3D4D9-69B8-44F4-8192-683BEC7BF6B6}"/>
              </a:ext>
            </a:extLst>
          </p:cNvPr>
          <p:cNvSpPr txBox="1"/>
          <p:nvPr/>
        </p:nvSpPr>
        <p:spPr>
          <a:xfrm>
            <a:off x="3350697" y="5344909"/>
            <a:ext cx="5490606" cy="523220"/>
          </a:xfrm>
          <a:prstGeom prst="rect">
            <a:avLst/>
          </a:prstGeom>
          <a:noFill/>
        </p:spPr>
        <p:txBody>
          <a:bodyPr wrap="square" rtlCol="0">
            <a:spAutoFit/>
          </a:bodyPr>
          <a:lstStyle/>
          <a:p>
            <a:pPr algn="ctr"/>
            <a:r>
              <a:rPr lang="en-US" sz="2800" dirty="0"/>
              <a:t>SEQUEL</a:t>
            </a:r>
          </a:p>
        </p:txBody>
      </p:sp>
    </p:spTree>
    <p:extLst>
      <p:ext uri="{BB962C8B-B14F-4D97-AF65-F5344CB8AC3E}">
        <p14:creationId xmlns:p14="http://schemas.microsoft.com/office/powerpoint/2010/main" val="301393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E469-E26C-493A-8531-A1D70CCAE8EE}"/>
              </a:ext>
            </a:extLst>
          </p:cNvPr>
          <p:cNvSpPr>
            <a:spLocks noGrp="1"/>
          </p:cNvSpPr>
          <p:nvPr>
            <p:ph type="title"/>
          </p:nvPr>
        </p:nvSpPr>
        <p:spPr/>
        <p:txBody>
          <a:bodyPr/>
          <a:lstStyle/>
          <a:p>
            <a:r>
              <a:rPr lang="en-US" dirty="0"/>
              <a:t>True star of Relational Databases</a:t>
            </a:r>
          </a:p>
        </p:txBody>
      </p:sp>
      <p:grpSp>
        <p:nvGrpSpPr>
          <p:cNvPr id="7" name="Group 6">
            <a:extLst>
              <a:ext uri="{FF2B5EF4-FFF2-40B4-BE49-F238E27FC236}">
                <a16:creationId xmlns:a16="http://schemas.microsoft.com/office/drawing/2014/main" id="{E8F0DA95-9EB0-46D2-9B17-77B19579884E}"/>
              </a:ext>
            </a:extLst>
          </p:cNvPr>
          <p:cNvGrpSpPr/>
          <p:nvPr/>
        </p:nvGrpSpPr>
        <p:grpSpPr>
          <a:xfrm>
            <a:off x="3350697" y="1851645"/>
            <a:ext cx="5490606" cy="3493264"/>
            <a:chOff x="3350697" y="1851645"/>
            <a:chExt cx="5490606" cy="3493264"/>
          </a:xfrm>
        </p:grpSpPr>
        <p:sp>
          <p:nvSpPr>
            <p:cNvPr id="3" name="TextBox 2">
              <a:extLst>
                <a:ext uri="{FF2B5EF4-FFF2-40B4-BE49-F238E27FC236}">
                  <a16:creationId xmlns:a16="http://schemas.microsoft.com/office/drawing/2014/main" id="{6000AEA6-E7EC-4745-954F-619DA3AC4C24}"/>
                </a:ext>
              </a:extLst>
            </p:cNvPr>
            <p:cNvSpPr txBox="1"/>
            <p:nvPr/>
          </p:nvSpPr>
          <p:spPr>
            <a:xfrm>
              <a:off x="3350697" y="1851645"/>
              <a:ext cx="5490606" cy="3154710"/>
            </a:xfrm>
            <a:prstGeom prst="rect">
              <a:avLst/>
            </a:prstGeom>
            <a:noFill/>
          </p:spPr>
          <p:txBody>
            <a:bodyPr wrap="none" rtlCol="0">
              <a:spAutoFit/>
            </a:bodyPr>
            <a:lstStyle/>
            <a:p>
              <a:r>
                <a:rPr lang="en-US" sz="19900" b="1" dirty="0">
                  <a:latin typeface="Kamerik205 8" panose="020B0803030600020004" pitchFamily="34" charset="0"/>
                </a:rPr>
                <a:t>SQL</a:t>
              </a:r>
            </a:p>
          </p:txBody>
        </p:sp>
        <p:sp>
          <p:nvSpPr>
            <p:cNvPr id="4" name="TextBox 3">
              <a:extLst>
                <a:ext uri="{FF2B5EF4-FFF2-40B4-BE49-F238E27FC236}">
                  <a16:creationId xmlns:a16="http://schemas.microsoft.com/office/drawing/2014/main" id="{F6D59B7E-A4D8-4E5C-AAAA-45D17D8CC0E8}"/>
                </a:ext>
              </a:extLst>
            </p:cNvPr>
            <p:cNvSpPr txBox="1"/>
            <p:nvPr/>
          </p:nvSpPr>
          <p:spPr>
            <a:xfrm>
              <a:off x="3350697" y="4821689"/>
              <a:ext cx="5490606" cy="523220"/>
            </a:xfrm>
            <a:prstGeom prst="rect">
              <a:avLst/>
            </a:prstGeom>
            <a:noFill/>
          </p:spPr>
          <p:txBody>
            <a:bodyPr wrap="square" rtlCol="0">
              <a:spAutoFit/>
            </a:bodyPr>
            <a:lstStyle/>
            <a:p>
              <a:pPr algn="ctr"/>
              <a:r>
                <a:rPr lang="en-US" sz="2800" dirty="0"/>
                <a:t>Structured Query Language</a:t>
              </a:r>
            </a:p>
          </p:txBody>
        </p:sp>
      </p:grpSp>
      <p:grpSp>
        <p:nvGrpSpPr>
          <p:cNvPr id="12" name="Group 11">
            <a:extLst>
              <a:ext uri="{FF2B5EF4-FFF2-40B4-BE49-F238E27FC236}">
                <a16:creationId xmlns:a16="http://schemas.microsoft.com/office/drawing/2014/main" id="{3DE4F20A-AF0E-4560-8869-7442AC6631F5}"/>
              </a:ext>
            </a:extLst>
          </p:cNvPr>
          <p:cNvGrpSpPr/>
          <p:nvPr/>
        </p:nvGrpSpPr>
        <p:grpSpPr>
          <a:xfrm>
            <a:off x="5642023" y="1513091"/>
            <a:ext cx="6398559" cy="4927425"/>
            <a:chOff x="5642023" y="1513091"/>
            <a:chExt cx="6398559" cy="4927425"/>
          </a:xfrm>
        </p:grpSpPr>
        <p:pic>
          <p:nvPicPr>
            <p:cNvPr id="9" name="Picture 8">
              <a:extLst>
                <a:ext uri="{FF2B5EF4-FFF2-40B4-BE49-F238E27FC236}">
                  <a16:creationId xmlns:a16="http://schemas.microsoft.com/office/drawing/2014/main" id="{293256CF-7F78-46FB-989F-0CEA3AC2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023" y="1513091"/>
              <a:ext cx="6398559" cy="4265706"/>
            </a:xfrm>
            <a:prstGeom prst="rect">
              <a:avLst/>
            </a:prstGeom>
          </p:spPr>
        </p:pic>
        <p:sp>
          <p:nvSpPr>
            <p:cNvPr id="11" name="TextBox 10">
              <a:extLst>
                <a:ext uri="{FF2B5EF4-FFF2-40B4-BE49-F238E27FC236}">
                  <a16:creationId xmlns:a16="http://schemas.microsoft.com/office/drawing/2014/main" id="{CC72D310-3C12-44F0-8694-D0B3462BBC47}"/>
                </a:ext>
              </a:extLst>
            </p:cNvPr>
            <p:cNvSpPr txBox="1"/>
            <p:nvPr/>
          </p:nvSpPr>
          <p:spPr>
            <a:xfrm>
              <a:off x="5761926" y="5794185"/>
              <a:ext cx="6158752" cy="646331"/>
            </a:xfrm>
            <a:prstGeom prst="rect">
              <a:avLst/>
            </a:prstGeom>
            <a:noFill/>
          </p:spPr>
          <p:txBody>
            <a:bodyPr wrap="square">
              <a:spAutoFit/>
            </a:bodyPr>
            <a:lstStyle/>
            <a:p>
              <a:pPr algn="ctr"/>
              <a:r>
                <a:rPr lang="en-US" dirty="0">
                  <a:solidFill>
                    <a:srgbClr val="CDCDCD"/>
                  </a:solidFill>
                </a:rPr>
                <a:t>By </a:t>
              </a:r>
              <a:r>
                <a:rPr lang="en-US" dirty="0" err="1">
                  <a:solidFill>
                    <a:srgbClr val="CDCDCD"/>
                  </a:solidFill>
                </a:rPr>
                <a:t>Saufhn</a:t>
              </a:r>
              <a:r>
                <a:rPr lang="en-US" dirty="0">
                  <a:solidFill>
                    <a:srgbClr val="CDCDCD"/>
                  </a:solidFill>
                </a:rPr>
                <a:t> - Own work, CC BY-SA 4.0, https://commons.wikimedia.org/w/index.php?curid=87255205</a:t>
              </a:r>
            </a:p>
          </p:txBody>
        </p:sp>
      </p:grpSp>
    </p:spTree>
    <p:extLst>
      <p:ext uri="{BB962C8B-B14F-4D97-AF65-F5344CB8AC3E}">
        <p14:creationId xmlns:p14="http://schemas.microsoft.com/office/powerpoint/2010/main" val="246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26445 -0.00209 " pathEditMode="relative" rAng="0" ptsTypes="AA">
                                      <p:cBhvr>
                                        <p:cTn id="6" dur="1000" fill="hold"/>
                                        <p:tgtEl>
                                          <p:spTgt spid="7"/>
                                        </p:tgtEl>
                                        <p:attrNameLst>
                                          <p:attrName>ppt_x</p:attrName>
                                          <p:attrName>ppt_y</p:attrName>
                                        </p:attrNameLst>
                                      </p:cBhvr>
                                      <p:rCtr x="-13229" y="-116"/>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A7C-8970-4B88-B412-33B19A3568F1}"/>
              </a:ext>
            </a:extLst>
          </p:cNvPr>
          <p:cNvSpPr>
            <a:spLocks noGrp="1"/>
          </p:cNvSpPr>
          <p:nvPr>
            <p:ph type="title"/>
          </p:nvPr>
        </p:nvSpPr>
        <p:spPr/>
        <p:txBody>
          <a:bodyPr/>
          <a:lstStyle/>
          <a:p>
            <a:r>
              <a:rPr lang="en-US" dirty="0"/>
              <a:t>Big Names in Relational Databases</a:t>
            </a:r>
          </a:p>
        </p:txBody>
      </p:sp>
      <p:pic>
        <p:nvPicPr>
          <p:cNvPr id="4" name="Picture 3">
            <a:extLst>
              <a:ext uri="{FF2B5EF4-FFF2-40B4-BE49-F238E27FC236}">
                <a16:creationId xmlns:a16="http://schemas.microsoft.com/office/drawing/2014/main" id="{C2080039-0702-498F-B8B6-47FCAF04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632" y="1690688"/>
            <a:ext cx="4054736" cy="574421"/>
          </a:xfrm>
          <a:prstGeom prst="rect">
            <a:avLst/>
          </a:prstGeom>
        </p:spPr>
      </p:pic>
      <p:pic>
        <p:nvPicPr>
          <p:cNvPr id="6" name="Picture 5">
            <a:extLst>
              <a:ext uri="{FF2B5EF4-FFF2-40B4-BE49-F238E27FC236}">
                <a16:creationId xmlns:a16="http://schemas.microsoft.com/office/drawing/2014/main" id="{B9C02EF6-E9BD-43DA-992D-2CC553716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32" y="2021219"/>
            <a:ext cx="2857500" cy="2143125"/>
          </a:xfrm>
          <a:prstGeom prst="rect">
            <a:avLst/>
          </a:prstGeom>
        </p:spPr>
      </p:pic>
      <p:pic>
        <p:nvPicPr>
          <p:cNvPr id="8" name="Picture 7">
            <a:extLst>
              <a:ext uri="{FF2B5EF4-FFF2-40B4-BE49-F238E27FC236}">
                <a16:creationId xmlns:a16="http://schemas.microsoft.com/office/drawing/2014/main" id="{40E932D6-55BE-4B35-8162-C01A6775D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679" y="2508998"/>
            <a:ext cx="4636546" cy="1167566"/>
          </a:xfrm>
          <a:prstGeom prst="rect">
            <a:avLst/>
          </a:prstGeom>
        </p:spPr>
      </p:pic>
      <p:pic>
        <p:nvPicPr>
          <p:cNvPr id="10" name="Picture 9">
            <a:extLst>
              <a:ext uri="{FF2B5EF4-FFF2-40B4-BE49-F238E27FC236}">
                <a16:creationId xmlns:a16="http://schemas.microsoft.com/office/drawing/2014/main" id="{53B11853-AC2E-4FC1-AE30-04DF56344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06" y="3920454"/>
            <a:ext cx="2056504" cy="1028252"/>
          </a:xfrm>
          <a:prstGeom prst="rect">
            <a:avLst/>
          </a:prstGeom>
        </p:spPr>
      </p:pic>
      <p:pic>
        <p:nvPicPr>
          <p:cNvPr id="12" name="Picture 11">
            <a:extLst>
              <a:ext uri="{FF2B5EF4-FFF2-40B4-BE49-F238E27FC236}">
                <a16:creationId xmlns:a16="http://schemas.microsoft.com/office/drawing/2014/main" id="{A574E5C7-A879-4400-8D6E-6EB359102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349" y="4434580"/>
            <a:ext cx="2273065" cy="2273065"/>
          </a:xfrm>
          <a:prstGeom prst="rect">
            <a:avLst/>
          </a:prstGeom>
        </p:spPr>
      </p:pic>
      <p:pic>
        <p:nvPicPr>
          <p:cNvPr id="14" name="Picture 13">
            <a:extLst>
              <a:ext uri="{FF2B5EF4-FFF2-40B4-BE49-F238E27FC236}">
                <a16:creationId xmlns:a16="http://schemas.microsoft.com/office/drawing/2014/main" id="{549FECC3-5E98-4C66-9878-8EAC8F01E6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4977" y="4766116"/>
            <a:ext cx="3395412" cy="1609991"/>
          </a:xfrm>
          <a:prstGeom prst="rect">
            <a:avLst/>
          </a:prstGeom>
        </p:spPr>
      </p:pic>
    </p:spTree>
    <p:extLst>
      <p:ext uri="{BB962C8B-B14F-4D97-AF65-F5344CB8AC3E}">
        <p14:creationId xmlns:p14="http://schemas.microsoft.com/office/powerpoint/2010/main" val="99713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NoSQL Databases</a:t>
            </a:r>
          </a:p>
        </p:txBody>
      </p:sp>
    </p:spTree>
    <p:extLst>
      <p:ext uri="{BB962C8B-B14F-4D97-AF65-F5344CB8AC3E}">
        <p14:creationId xmlns:p14="http://schemas.microsoft.com/office/powerpoint/2010/main" val="344197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F33C-5FFF-45D9-899D-F24B03BE18A9}"/>
              </a:ext>
            </a:extLst>
          </p:cNvPr>
          <p:cNvSpPr>
            <a:spLocks noGrp="1"/>
          </p:cNvSpPr>
          <p:nvPr>
            <p:ph type="title"/>
          </p:nvPr>
        </p:nvSpPr>
        <p:spPr/>
        <p:txBody>
          <a:bodyPr/>
          <a:lstStyle/>
          <a:p>
            <a:r>
              <a:rPr lang="en-US" dirty="0"/>
              <a:t>What are NoSQL Databases</a:t>
            </a:r>
          </a:p>
        </p:txBody>
      </p:sp>
      <p:sp>
        <p:nvSpPr>
          <p:cNvPr id="3" name="Rectangle: Rounded Corners 2">
            <a:extLst>
              <a:ext uri="{FF2B5EF4-FFF2-40B4-BE49-F238E27FC236}">
                <a16:creationId xmlns:a16="http://schemas.microsoft.com/office/drawing/2014/main" id="{9FCC0776-F007-46E4-9523-0BEF081AE7D0}"/>
              </a:ext>
            </a:extLst>
          </p:cNvPr>
          <p:cNvSpPr/>
          <p:nvPr/>
        </p:nvSpPr>
        <p:spPr>
          <a:xfrm>
            <a:off x="658009"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Modeled in means other than tabular relations</a:t>
            </a:r>
          </a:p>
        </p:txBody>
      </p:sp>
      <p:sp>
        <p:nvSpPr>
          <p:cNvPr id="4" name="Rectangle: Rounded Corners 3">
            <a:extLst>
              <a:ext uri="{FF2B5EF4-FFF2-40B4-BE49-F238E27FC236}">
                <a16:creationId xmlns:a16="http://schemas.microsoft.com/office/drawing/2014/main" id="{0760FD39-323B-4730-8E83-62672883B635}"/>
              </a:ext>
            </a:extLst>
          </p:cNvPr>
          <p:cNvSpPr/>
          <p:nvPr/>
        </p:nvSpPr>
        <p:spPr>
          <a:xfrm>
            <a:off x="6468932" y="236398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Existed since late 1960s</a:t>
            </a:r>
          </a:p>
        </p:txBody>
      </p:sp>
      <p:sp>
        <p:nvSpPr>
          <p:cNvPr id="5" name="Rectangle: Rounded Corners 4">
            <a:extLst>
              <a:ext uri="{FF2B5EF4-FFF2-40B4-BE49-F238E27FC236}">
                <a16:creationId xmlns:a16="http://schemas.microsoft.com/office/drawing/2014/main" id="{BCCE587C-A905-42F4-AFFA-7856739FD7A0}"/>
              </a:ext>
            </a:extLst>
          </p:cNvPr>
          <p:cNvSpPr/>
          <p:nvPr/>
        </p:nvSpPr>
        <p:spPr>
          <a:xfrm>
            <a:off x="2987488" y="4621356"/>
            <a:ext cx="6217023" cy="142001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Increasingly used in big data and real-time web applications</a:t>
            </a:r>
          </a:p>
        </p:txBody>
      </p:sp>
    </p:spTree>
    <p:extLst>
      <p:ext uri="{BB962C8B-B14F-4D97-AF65-F5344CB8AC3E}">
        <p14:creationId xmlns:p14="http://schemas.microsoft.com/office/powerpoint/2010/main" val="3012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1686-A056-4BA5-88A5-1DA90A9AC6CD}"/>
              </a:ext>
            </a:extLst>
          </p:cNvPr>
          <p:cNvSpPr>
            <a:spLocks noGrp="1"/>
          </p:cNvSpPr>
          <p:nvPr>
            <p:ph type="title"/>
          </p:nvPr>
        </p:nvSpPr>
        <p:spPr/>
        <p:txBody>
          <a:bodyPr/>
          <a:lstStyle/>
          <a:p>
            <a:r>
              <a:rPr lang="en-US" dirty="0"/>
              <a:t>NoSQL Motivations</a:t>
            </a:r>
          </a:p>
        </p:txBody>
      </p:sp>
      <p:sp>
        <p:nvSpPr>
          <p:cNvPr id="3" name="Rectangle: Rounded Corners 2">
            <a:extLst>
              <a:ext uri="{FF2B5EF4-FFF2-40B4-BE49-F238E27FC236}">
                <a16:creationId xmlns:a16="http://schemas.microsoft.com/office/drawing/2014/main" id="{6604E05C-17D8-4B24-BF14-47DA12B9EDCA}"/>
              </a:ext>
            </a:extLst>
          </p:cNvPr>
          <p:cNvSpPr/>
          <p:nvPr/>
        </p:nvSpPr>
        <p:spPr>
          <a:xfrm>
            <a:off x="722555"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Simplicity of Design</a:t>
            </a:r>
          </a:p>
        </p:txBody>
      </p:sp>
      <p:sp>
        <p:nvSpPr>
          <p:cNvPr id="4" name="Rectangle: Rounded Corners 3">
            <a:extLst>
              <a:ext uri="{FF2B5EF4-FFF2-40B4-BE49-F238E27FC236}">
                <a16:creationId xmlns:a16="http://schemas.microsoft.com/office/drawing/2014/main" id="{D6EA4E0E-87E8-4ADF-97FC-D8006A2F0F96}"/>
              </a:ext>
            </a:extLst>
          </p:cNvPr>
          <p:cNvSpPr/>
          <p:nvPr/>
        </p:nvSpPr>
        <p:spPr>
          <a:xfrm>
            <a:off x="6939579" y="1976713"/>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Simpler Horizontal Scaling</a:t>
            </a:r>
          </a:p>
        </p:txBody>
      </p:sp>
      <p:sp>
        <p:nvSpPr>
          <p:cNvPr id="5" name="Rectangle: Rounded Corners 4">
            <a:extLst>
              <a:ext uri="{FF2B5EF4-FFF2-40B4-BE49-F238E27FC236}">
                <a16:creationId xmlns:a16="http://schemas.microsoft.com/office/drawing/2014/main" id="{2CF45040-E95A-48EB-A894-201011A5B465}"/>
              </a:ext>
            </a:extLst>
          </p:cNvPr>
          <p:cNvSpPr/>
          <p:nvPr/>
        </p:nvSpPr>
        <p:spPr>
          <a:xfrm>
            <a:off x="722555"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Finer Control over Availability</a:t>
            </a:r>
          </a:p>
        </p:txBody>
      </p:sp>
      <p:sp>
        <p:nvSpPr>
          <p:cNvPr id="6" name="Rectangle: Rounded Corners 5">
            <a:extLst>
              <a:ext uri="{FF2B5EF4-FFF2-40B4-BE49-F238E27FC236}">
                <a16:creationId xmlns:a16="http://schemas.microsoft.com/office/drawing/2014/main" id="{841786DD-F151-4485-8429-EFCA9420BBE4}"/>
              </a:ext>
            </a:extLst>
          </p:cNvPr>
          <p:cNvSpPr/>
          <p:nvPr/>
        </p:nvSpPr>
        <p:spPr>
          <a:xfrm>
            <a:off x="6939579" y="4234081"/>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Limiting Object-Relational Impedance</a:t>
            </a:r>
          </a:p>
        </p:txBody>
      </p:sp>
    </p:spTree>
    <p:extLst>
      <p:ext uri="{BB962C8B-B14F-4D97-AF65-F5344CB8AC3E}">
        <p14:creationId xmlns:p14="http://schemas.microsoft.com/office/powerpoint/2010/main" val="53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D6-21DE-45D0-9E1F-13ED2B845D60}"/>
              </a:ext>
            </a:extLst>
          </p:cNvPr>
          <p:cNvSpPr>
            <a:spLocks noGrp="1"/>
          </p:cNvSpPr>
          <p:nvPr>
            <p:ph type="title"/>
          </p:nvPr>
        </p:nvSpPr>
        <p:spPr/>
        <p:txBody>
          <a:bodyPr/>
          <a:lstStyle/>
          <a:p>
            <a:r>
              <a:rPr lang="en-US" dirty="0"/>
              <a:t>Availability over Consistency</a:t>
            </a:r>
          </a:p>
        </p:txBody>
      </p:sp>
      <p:sp>
        <p:nvSpPr>
          <p:cNvPr id="3" name="Rectangle: Rounded Corners 2">
            <a:extLst>
              <a:ext uri="{FF2B5EF4-FFF2-40B4-BE49-F238E27FC236}">
                <a16:creationId xmlns:a16="http://schemas.microsoft.com/office/drawing/2014/main" id="{9B745027-862C-4736-8375-8BE647A57DE1}"/>
              </a:ext>
            </a:extLst>
          </p:cNvPr>
          <p:cNvSpPr/>
          <p:nvPr/>
        </p:nvSpPr>
        <p:spPr>
          <a:xfrm>
            <a:off x="733313"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Relational</a:t>
            </a:r>
            <a:endParaRPr lang="en-US" sz="3200" b="1" dirty="0"/>
          </a:p>
          <a:p>
            <a:pPr algn="ctr"/>
            <a:r>
              <a:rPr lang="en-US" sz="3200" b="1" dirty="0"/>
              <a:t>ACID Transactions</a:t>
            </a:r>
          </a:p>
        </p:txBody>
      </p:sp>
      <p:sp>
        <p:nvSpPr>
          <p:cNvPr id="4" name="Rectangle: Rounded Corners 3">
            <a:extLst>
              <a:ext uri="{FF2B5EF4-FFF2-40B4-BE49-F238E27FC236}">
                <a16:creationId xmlns:a16="http://schemas.microsoft.com/office/drawing/2014/main" id="{11AA6799-EC99-4BCD-B8A0-ABABAB01982B}"/>
              </a:ext>
            </a:extLst>
          </p:cNvPr>
          <p:cNvSpPr/>
          <p:nvPr/>
        </p:nvSpPr>
        <p:spPr>
          <a:xfrm>
            <a:off x="679973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t>NoSQL</a:t>
            </a:r>
            <a:endParaRPr lang="en-US" sz="3200" b="1" dirty="0"/>
          </a:p>
          <a:p>
            <a:pPr algn="ctr"/>
            <a:r>
              <a:rPr lang="en-US" sz="3200" b="1" dirty="0"/>
              <a:t>Eventual Consistency</a:t>
            </a:r>
          </a:p>
        </p:txBody>
      </p:sp>
    </p:spTree>
    <p:extLst>
      <p:ext uri="{BB962C8B-B14F-4D97-AF65-F5344CB8AC3E}">
        <p14:creationId xmlns:p14="http://schemas.microsoft.com/office/powerpoint/2010/main" val="226655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3C09-6725-4A2A-9327-A58C123E17AC}"/>
              </a:ext>
            </a:extLst>
          </p:cNvPr>
          <p:cNvSpPr>
            <a:spLocks noGrp="1"/>
          </p:cNvSpPr>
          <p:nvPr>
            <p:ph type="title"/>
          </p:nvPr>
        </p:nvSpPr>
        <p:spPr/>
        <p:txBody>
          <a:bodyPr/>
          <a:lstStyle/>
          <a:p>
            <a:r>
              <a:rPr lang="en-US" dirty="0"/>
              <a:t>Eventual Consistency</a:t>
            </a:r>
          </a:p>
        </p:txBody>
      </p:sp>
      <p:pic>
        <p:nvPicPr>
          <p:cNvPr id="2050" name="Picture 2" descr="viIllustration of eventual consistency">
            <a:extLst>
              <a:ext uri="{FF2B5EF4-FFF2-40B4-BE49-F238E27FC236}">
                <a16:creationId xmlns:a16="http://schemas.microsoft.com/office/drawing/2014/main" id="{79B00282-496D-488C-A823-2A296ADBE9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5366" y="1690688"/>
            <a:ext cx="8861267" cy="476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30460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3" name="TextBox 2">
            <a:extLst>
              <a:ext uri="{FF2B5EF4-FFF2-40B4-BE49-F238E27FC236}">
                <a16:creationId xmlns:a16="http://schemas.microsoft.com/office/drawing/2014/main" id="{C6B8BD29-ECA3-4166-AA6C-2E07549B1816}"/>
              </a:ext>
            </a:extLst>
          </p:cNvPr>
          <p:cNvSpPr txBox="1"/>
          <p:nvPr/>
        </p:nvSpPr>
        <p:spPr>
          <a:xfrm>
            <a:off x="2236610" y="2105561"/>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Tree>
    <p:extLst>
      <p:ext uri="{BB962C8B-B14F-4D97-AF65-F5344CB8AC3E}">
        <p14:creationId xmlns:p14="http://schemas.microsoft.com/office/powerpoint/2010/main" val="1258564757"/>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1088 " pathEditMode="relative" rAng="0" ptsTypes="AA">
                                      <p:cBhvr>
                                        <p:cTn id="6" dur="2000" fill="hold"/>
                                        <p:tgtEl>
                                          <p:spTgt spid="3"/>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396AE-922D-4C69-A635-BD62CA27F7B7}"/>
              </a:ext>
            </a:extLst>
          </p:cNvPr>
          <p:cNvSpPr txBox="1"/>
          <p:nvPr/>
        </p:nvSpPr>
        <p:spPr>
          <a:xfrm>
            <a:off x="5938982" y="5149334"/>
            <a:ext cx="6160654" cy="1200329"/>
          </a:xfrm>
          <a:prstGeom prst="rect">
            <a:avLst/>
          </a:prstGeom>
          <a:gradFill>
            <a:gsLst>
              <a:gs pos="0">
                <a:srgbClr val="FFD64C"/>
              </a:gs>
              <a:gs pos="75000">
                <a:srgbClr val="F3B222"/>
              </a:gs>
              <a:gs pos="95000">
                <a:srgbClr val="D28F00"/>
              </a:gs>
              <a:gs pos="100000">
                <a:srgbClr val="C37F00"/>
              </a:gs>
            </a:gsLst>
            <a:lin ang="5400000" scaled="1"/>
          </a:gradFill>
        </p:spPr>
        <p:txBody>
          <a:bodyPr wrap="square">
            <a:spAutoFit/>
          </a:bodyPr>
          <a:lstStyle/>
          <a:p>
            <a:pPr algn="ctr"/>
            <a:r>
              <a:rPr lang="en-US" sz="3600" dirty="0">
                <a:solidFill>
                  <a:schemeClr val="bg1"/>
                </a:solidFill>
                <a:latin typeface="Kamerik205 8" panose="020B0803030600020004" pitchFamily="34" charset="0"/>
              </a:rPr>
              <a:t>How did I get started with NoSQL databases?</a:t>
            </a:r>
          </a:p>
        </p:txBody>
      </p:sp>
    </p:spTree>
    <p:extLst>
      <p:ext uri="{BB962C8B-B14F-4D97-AF65-F5344CB8AC3E}">
        <p14:creationId xmlns:p14="http://schemas.microsoft.com/office/powerpoint/2010/main" val="344315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5315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9" name="TextBox 8">
            <a:extLst>
              <a:ext uri="{FF2B5EF4-FFF2-40B4-BE49-F238E27FC236}">
                <a16:creationId xmlns:a16="http://schemas.microsoft.com/office/drawing/2014/main" id="{93851A9D-CA0D-4F24-94E6-4BDF4C73315C}"/>
              </a:ext>
            </a:extLst>
          </p:cNvPr>
          <p:cNvSpPr txBox="1"/>
          <p:nvPr/>
        </p:nvSpPr>
        <p:spPr>
          <a:xfrm>
            <a:off x="1117352" y="2190394"/>
            <a:ext cx="2648482" cy="923330"/>
          </a:xfrm>
          <a:prstGeom prst="rect">
            <a:avLst/>
          </a:prstGeom>
          <a:noFill/>
        </p:spPr>
        <p:txBody>
          <a:bodyPr wrap="none" rtlCol="0">
            <a:spAutoFit/>
          </a:bodyPr>
          <a:lstStyle/>
          <a:p>
            <a:r>
              <a:rPr lang="en-US" sz="5400" dirty="0"/>
              <a:t>Non-SQL</a:t>
            </a:r>
          </a:p>
        </p:txBody>
      </p:sp>
      <p:sp>
        <p:nvSpPr>
          <p:cNvPr id="10" name="TextBox 9">
            <a:extLst>
              <a:ext uri="{FF2B5EF4-FFF2-40B4-BE49-F238E27FC236}">
                <a16:creationId xmlns:a16="http://schemas.microsoft.com/office/drawing/2014/main" id="{AD015A06-2FF9-4517-AAAD-BB1BD0E9824F}"/>
              </a:ext>
            </a:extLst>
          </p:cNvPr>
          <p:cNvSpPr txBox="1"/>
          <p:nvPr/>
        </p:nvSpPr>
        <p:spPr>
          <a:xfrm>
            <a:off x="7671994" y="2141179"/>
            <a:ext cx="4377160" cy="923330"/>
          </a:xfrm>
          <a:prstGeom prst="rect">
            <a:avLst/>
          </a:prstGeom>
          <a:noFill/>
        </p:spPr>
        <p:txBody>
          <a:bodyPr wrap="none" rtlCol="0">
            <a:spAutoFit/>
          </a:bodyPr>
          <a:lstStyle/>
          <a:p>
            <a:r>
              <a:rPr lang="en-US" sz="5400" dirty="0"/>
              <a:t>Non-Relational</a:t>
            </a:r>
          </a:p>
        </p:txBody>
      </p:sp>
      <p:sp>
        <p:nvSpPr>
          <p:cNvPr id="11" name="TextBox 10">
            <a:extLst>
              <a:ext uri="{FF2B5EF4-FFF2-40B4-BE49-F238E27FC236}">
                <a16:creationId xmlns:a16="http://schemas.microsoft.com/office/drawing/2014/main" id="{0740B2E9-9770-4631-B12C-349759D4B2B3}"/>
              </a:ext>
            </a:extLst>
          </p:cNvPr>
          <p:cNvSpPr txBox="1"/>
          <p:nvPr/>
        </p:nvSpPr>
        <p:spPr>
          <a:xfrm>
            <a:off x="4185060" y="1408272"/>
            <a:ext cx="3821880" cy="923330"/>
          </a:xfrm>
          <a:prstGeom prst="rect">
            <a:avLst/>
          </a:prstGeom>
          <a:noFill/>
        </p:spPr>
        <p:txBody>
          <a:bodyPr wrap="none" rtlCol="0">
            <a:spAutoFit/>
          </a:bodyPr>
          <a:lstStyle/>
          <a:p>
            <a:r>
              <a:rPr lang="en-US" sz="5400" dirty="0"/>
              <a:t>Not only SQL</a:t>
            </a:r>
          </a:p>
        </p:txBody>
      </p:sp>
    </p:spTree>
    <p:extLst>
      <p:ext uri="{BB962C8B-B14F-4D97-AF65-F5344CB8AC3E}">
        <p14:creationId xmlns:p14="http://schemas.microsoft.com/office/powerpoint/2010/main" val="37833653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07407E-6 L -4.16667E-7 0.18149 " pathEditMode="relative" rAng="0" ptsTypes="AA">
                                      <p:cBhvr>
                                        <p:cTn id="6" dur="2000" fill="hold"/>
                                        <p:tgtEl>
                                          <p:spTgt spid="9"/>
                                        </p:tgtEl>
                                        <p:attrNameLst>
                                          <p:attrName>ppt_x</p:attrName>
                                          <p:attrName>ppt_y</p:attrName>
                                        </p:attrNameLst>
                                      </p:cBhvr>
                                      <p:rCtr x="0" y="9074"/>
                                    </p:animMotion>
                                  </p:childTnLst>
                                </p:cTn>
                              </p:par>
                              <p:par>
                                <p:cTn id="7" presetID="42" presetClass="path" presetSubtype="0" accel="50000" decel="50000" fill="hold" grpId="0" nodeType="withEffect">
                                  <p:stCondLst>
                                    <p:cond delay="0"/>
                                  </p:stCondLst>
                                  <p:childTnLst>
                                    <p:animMotion origin="layout" path="M 0 4.81481E-6 L 0 0.18125 " pathEditMode="relative" rAng="0" ptsTypes="AA">
                                      <p:cBhvr>
                                        <p:cTn id="8" dur="2000" fill="hold"/>
                                        <p:tgtEl>
                                          <p:spTgt spid="11"/>
                                        </p:tgtEl>
                                        <p:attrNameLst>
                                          <p:attrName>ppt_x</p:attrName>
                                          <p:attrName>ppt_y</p:attrName>
                                        </p:attrNameLst>
                                      </p:cBhvr>
                                      <p:rCtr x="0" y="9051"/>
                                    </p:animMotion>
                                  </p:childTnLst>
                                </p:cTn>
                              </p:par>
                              <p:par>
                                <p:cTn id="9" presetID="42" presetClass="path" presetSubtype="0" accel="50000" decel="50000" fill="hold" grpId="0" nodeType="withEffect">
                                  <p:stCondLst>
                                    <p:cond delay="0"/>
                                  </p:stCondLst>
                                  <p:childTnLst>
                                    <p:animMotion origin="layout" path="M -3.95833E-6 1.85185E-6 L 0.00131 0.18148 " pathEditMode="relative" rAng="0" ptsTypes="AA">
                                      <p:cBhvr>
                                        <p:cTn id="10" dur="2000" fill="hold"/>
                                        <p:tgtEl>
                                          <p:spTgt spid="10"/>
                                        </p:tgtEl>
                                        <p:attrNameLst>
                                          <p:attrName>ppt_x</p:attrName>
                                          <p:attrName>ppt_y</p:attrName>
                                        </p:attrNameLst>
                                      </p:cBhvr>
                                      <p:rCtr x="65"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50E9-0ECB-4D0E-A838-9AAE27B55235}"/>
              </a:ext>
            </a:extLst>
          </p:cNvPr>
          <p:cNvSpPr>
            <a:spLocks noGrp="1"/>
          </p:cNvSpPr>
          <p:nvPr>
            <p:ph type="title"/>
          </p:nvPr>
        </p:nvSpPr>
        <p:spPr/>
        <p:txBody>
          <a:bodyPr/>
          <a:lstStyle/>
          <a:p>
            <a:r>
              <a:rPr lang="en-US" dirty="0"/>
              <a:t>What’s in a Name</a:t>
            </a:r>
          </a:p>
        </p:txBody>
      </p:sp>
      <p:sp>
        <p:nvSpPr>
          <p:cNvPr id="7" name="TextBox 6">
            <a:extLst>
              <a:ext uri="{FF2B5EF4-FFF2-40B4-BE49-F238E27FC236}">
                <a16:creationId xmlns:a16="http://schemas.microsoft.com/office/drawing/2014/main" id="{42F9A098-3869-4B6A-B4B8-564950BBE42F}"/>
              </a:ext>
            </a:extLst>
          </p:cNvPr>
          <p:cNvSpPr txBox="1"/>
          <p:nvPr/>
        </p:nvSpPr>
        <p:spPr>
          <a:xfrm>
            <a:off x="2236610" y="4211122"/>
            <a:ext cx="7718780" cy="2646878"/>
          </a:xfrm>
          <a:prstGeom prst="rect">
            <a:avLst/>
          </a:prstGeom>
          <a:noFill/>
        </p:spPr>
        <p:txBody>
          <a:bodyPr wrap="none" rtlCol="0">
            <a:spAutoFit/>
          </a:bodyPr>
          <a:lstStyle/>
          <a:p>
            <a:r>
              <a:rPr lang="en-US" sz="16600" dirty="0">
                <a:latin typeface="Kamerik205 8" panose="020B0803030600020004" pitchFamily="34" charset="0"/>
              </a:rPr>
              <a:t>NoSQL</a:t>
            </a:r>
          </a:p>
        </p:txBody>
      </p:sp>
      <p:sp>
        <p:nvSpPr>
          <p:cNvPr id="5" name="TextBox 4">
            <a:extLst>
              <a:ext uri="{FF2B5EF4-FFF2-40B4-BE49-F238E27FC236}">
                <a16:creationId xmlns:a16="http://schemas.microsoft.com/office/drawing/2014/main" id="{62F2CD1B-5AC9-45E0-82C5-91BA3CD2C112}"/>
              </a:ext>
            </a:extLst>
          </p:cNvPr>
          <p:cNvSpPr txBox="1"/>
          <p:nvPr/>
        </p:nvSpPr>
        <p:spPr>
          <a:xfrm>
            <a:off x="1117352" y="3429000"/>
            <a:ext cx="2648482" cy="923330"/>
          </a:xfrm>
          <a:prstGeom prst="rect">
            <a:avLst/>
          </a:prstGeom>
          <a:noFill/>
        </p:spPr>
        <p:txBody>
          <a:bodyPr wrap="none" rtlCol="0">
            <a:spAutoFit/>
          </a:bodyPr>
          <a:lstStyle/>
          <a:p>
            <a:r>
              <a:rPr lang="en-US" sz="5400" dirty="0"/>
              <a:t>Non-SQL</a:t>
            </a:r>
          </a:p>
        </p:txBody>
      </p:sp>
      <p:sp>
        <p:nvSpPr>
          <p:cNvPr id="6" name="TextBox 5">
            <a:extLst>
              <a:ext uri="{FF2B5EF4-FFF2-40B4-BE49-F238E27FC236}">
                <a16:creationId xmlns:a16="http://schemas.microsoft.com/office/drawing/2014/main" id="{878D65BD-9C22-4097-B2D1-D6A1CF8A793E}"/>
              </a:ext>
            </a:extLst>
          </p:cNvPr>
          <p:cNvSpPr txBox="1"/>
          <p:nvPr/>
        </p:nvSpPr>
        <p:spPr>
          <a:xfrm>
            <a:off x="7671994" y="3379785"/>
            <a:ext cx="4377160" cy="923330"/>
          </a:xfrm>
          <a:prstGeom prst="rect">
            <a:avLst/>
          </a:prstGeom>
          <a:noFill/>
        </p:spPr>
        <p:txBody>
          <a:bodyPr wrap="none" rtlCol="0">
            <a:spAutoFit/>
          </a:bodyPr>
          <a:lstStyle/>
          <a:p>
            <a:r>
              <a:rPr lang="en-US" sz="5400" dirty="0"/>
              <a:t>Non-Relational</a:t>
            </a:r>
          </a:p>
        </p:txBody>
      </p:sp>
      <p:sp>
        <p:nvSpPr>
          <p:cNvPr id="8" name="TextBox 7">
            <a:extLst>
              <a:ext uri="{FF2B5EF4-FFF2-40B4-BE49-F238E27FC236}">
                <a16:creationId xmlns:a16="http://schemas.microsoft.com/office/drawing/2014/main" id="{C42A7E48-BC16-4567-99E1-1196A436FEDA}"/>
              </a:ext>
            </a:extLst>
          </p:cNvPr>
          <p:cNvSpPr txBox="1"/>
          <p:nvPr/>
        </p:nvSpPr>
        <p:spPr>
          <a:xfrm>
            <a:off x="4185060" y="2646878"/>
            <a:ext cx="3821880" cy="923330"/>
          </a:xfrm>
          <a:prstGeom prst="rect">
            <a:avLst/>
          </a:prstGeom>
          <a:noFill/>
        </p:spPr>
        <p:txBody>
          <a:bodyPr wrap="none" rtlCol="0">
            <a:spAutoFit/>
          </a:bodyPr>
          <a:lstStyle/>
          <a:p>
            <a:r>
              <a:rPr lang="en-US" sz="5400" dirty="0"/>
              <a:t>Not only SQL</a:t>
            </a:r>
          </a:p>
        </p:txBody>
      </p:sp>
      <p:sp>
        <p:nvSpPr>
          <p:cNvPr id="9" name="TextBox 8">
            <a:extLst>
              <a:ext uri="{FF2B5EF4-FFF2-40B4-BE49-F238E27FC236}">
                <a16:creationId xmlns:a16="http://schemas.microsoft.com/office/drawing/2014/main" id="{8319858D-9933-4815-8C5F-906FDCD9D17F}"/>
              </a:ext>
            </a:extLst>
          </p:cNvPr>
          <p:cNvSpPr txBox="1"/>
          <p:nvPr/>
        </p:nvSpPr>
        <p:spPr>
          <a:xfrm>
            <a:off x="3869525" y="1674333"/>
            <a:ext cx="4452950" cy="923330"/>
          </a:xfrm>
          <a:prstGeom prst="rect">
            <a:avLst/>
          </a:prstGeom>
          <a:noFill/>
        </p:spPr>
        <p:txBody>
          <a:bodyPr wrap="none" rtlCol="0">
            <a:spAutoFit/>
          </a:bodyPr>
          <a:lstStyle/>
          <a:p>
            <a:r>
              <a:rPr lang="en-US" sz="5400" dirty="0">
                <a:solidFill>
                  <a:srgbClr val="FF0000"/>
                </a:solidFill>
                <a:latin typeface="Kamerik205 8" panose="020B0803030600020004" pitchFamily="34" charset="0"/>
              </a:rPr>
              <a:t>No-Schema</a:t>
            </a:r>
          </a:p>
        </p:txBody>
      </p:sp>
    </p:spTree>
    <p:extLst>
      <p:ext uri="{BB962C8B-B14F-4D97-AF65-F5344CB8AC3E}">
        <p14:creationId xmlns:p14="http://schemas.microsoft.com/office/powerpoint/2010/main" val="9100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pic>
        <p:nvPicPr>
          <p:cNvPr id="15" name="Picture 14">
            <a:extLst>
              <a:ext uri="{FF2B5EF4-FFF2-40B4-BE49-F238E27FC236}">
                <a16:creationId xmlns:a16="http://schemas.microsoft.com/office/drawing/2014/main" id="{4CE99944-0F5C-4AF3-B8E1-27D6E9BC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17" name="Picture 16">
            <a:extLst>
              <a:ext uri="{FF2B5EF4-FFF2-40B4-BE49-F238E27FC236}">
                <a16:creationId xmlns:a16="http://schemas.microsoft.com/office/drawing/2014/main" id="{BC7AF23D-39E7-4C4B-8C55-ED6CF3DE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7" y="1353166"/>
            <a:ext cx="3495785" cy="1164124"/>
          </a:xfrm>
          <a:prstGeom prst="rect">
            <a:avLst/>
          </a:prstGeom>
        </p:spPr>
      </p:pic>
      <p:pic>
        <p:nvPicPr>
          <p:cNvPr id="19" name="Picture 18">
            <a:extLst>
              <a:ext uri="{FF2B5EF4-FFF2-40B4-BE49-F238E27FC236}">
                <a16:creationId xmlns:a16="http://schemas.microsoft.com/office/drawing/2014/main" id="{8F283441-55FD-4E16-A6F2-BC2F4BB0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17" y="3871408"/>
            <a:ext cx="3126890" cy="2491740"/>
          </a:xfrm>
          <a:prstGeom prst="rect">
            <a:avLst/>
          </a:prstGeom>
        </p:spPr>
      </p:pic>
      <p:pic>
        <p:nvPicPr>
          <p:cNvPr id="21" name="Picture 20">
            <a:extLst>
              <a:ext uri="{FF2B5EF4-FFF2-40B4-BE49-F238E27FC236}">
                <a16:creationId xmlns:a16="http://schemas.microsoft.com/office/drawing/2014/main" id="{25786BF9-9BC2-4057-84CB-501C6166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32" y="968353"/>
            <a:ext cx="3974726" cy="2271272"/>
          </a:xfrm>
          <a:prstGeom prst="rect">
            <a:avLst/>
          </a:prstGeom>
        </p:spPr>
      </p:pic>
      <p:pic>
        <p:nvPicPr>
          <p:cNvPr id="23" name="Picture 22">
            <a:extLst>
              <a:ext uri="{FF2B5EF4-FFF2-40B4-BE49-F238E27FC236}">
                <a16:creationId xmlns:a16="http://schemas.microsoft.com/office/drawing/2014/main" id="{A5FFAF7D-1BDF-45DE-9781-6D5ECAD66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2673" y="5285811"/>
            <a:ext cx="4172810" cy="871074"/>
          </a:xfrm>
          <a:prstGeom prst="rect">
            <a:avLst/>
          </a:prstGeom>
        </p:spPr>
      </p:pic>
      <p:pic>
        <p:nvPicPr>
          <p:cNvPr id="25" name="Picture 24">
            <a:extLst>
              <a:ext uri="{FF2B5EF4-FFF2-40B4-BE49-F238E27FC236}">
                <a16:creationId xmlns:a16="http://schemas.microsoft.com/office/drawing/2014/main" id="{BED31AD4-61B7-4D0D-9799-03D4D89A6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350" y="3469788"/>
            <a:ext cx="3126890" cy="1759586"/>
          </a:xfrm>
          <a:prstGeom prst="rect">
            <a:avLst/>
          </a:prstGeom>
        </p:spPr>
      </p:pic>
    </p:spTree>
    <p:extLst>
      <p:ext uri="{BB962C8B-B14F-4D97-AF65-F5344CB8AC3E}">
        <p14:creationId xmlns:p14="http://schemas.microsoft.com/office/powerpoint/2010/main" val="19918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78F0-52CA-4965-9237-BC80118E9A54}"/>
              </a:ext>
            </a:extLst>
          </p:cNvPr>
          <p:cNvSpPr>
            <a:spLocks noGrp="1"/>
          </p:cNvSpPr>
          <p:nvPr>
            <p:ph type="title"/>
          </p:nvPr>
        </p:nvSpPr>
        <p:spPr/>
        <p:txBody>
          <a:bodyPr/>
          <a:lstStyle/>
          <a:p>
            <a:r>
              <a:rPr lang="en-US" dirty="0"/>
              <a:t>Typical Relational Model</a:t>
            </a:r>
          </a:p>
        </p:txBody>
      </p:sp>
      <p:pic>
        <p:nvPicPr>
          <p:cNvPr id="6" name="Picture 5">
            <a:extLst>
              <a:ext uri="{FF2B5EF4-FFF2-40B4-BE49-F238E27FC236}">
                <a16:creationId xmlns:a16="http://schemas.microsoft.com/office/drawing/2014/main" id="{0EE6AB03-F429-47D3-853D-050EF5A0C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36" y="1690688"/>
            <a:ext cx="9622928" cy="4484201"/>
          </a:xfrm>
          <a:prstGeom prst="rect">
            <a:avLst/>
          </a:prstGeom>
        </p:spPr>
      </p:pic>
    </p:spTree>
    <p:extLst>
      <p:ext uri="{BB962C8B-B14F-4D97-AF65-F5344CB8AC3E}">
        <p14:creationId xmlns:p14="http://schemas.microsoft.com/office/powerpoint/2010/main" val="355502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1AA5-43B1-41D9-8873-80258912C45D}"/>
              </a:ext>
            </a:extLst>
          </p:cNvPr>
          <p:cNvSpPr>
            <a:spLocks noGrp="1"/>
          </p:cNvSpPr>
          <p:nvPr>
            <p:ph type="title"/>
          </p:nvPr>
        </p:nvSpPr>
        <p:spPr/>
        <p:txBody>
          <a:bodyPr/>
          <a:lstStyle/>
          <a:p>
            <a:r>
              <a:rPr lang="en-US" dirty="0"/>
              <a:t>Same but in a document database</a:t>
            </a:r>
          </a:p>
        </p:txBody>
      </p:sp>
      <p:sp>
        <p:nvSpPr>
          <p:cNvPr id="6" name="TextBox 5">
            <a:extLst>
              <a:ext uri="{FF2B5EF4-FFF2-40B4-BE49-F238E27FC236}">
                <a16:creationId xmlns:a16="http://schemas.microsoft.com/office/drawing/2014/main" id="{12BB1979-9AEB-461E-AFF3-782A00BD293A}"/>
              </a:ext>
            </a:extLst>
          </p:cNvPr>
          <p:cNvSpPr txBox="1"/>
          <p:nvPr/>
        </p:nvSpPr>
        <p:spPr>
          <a:xfrm>
            <a:off x="3015762" y="1414562"/>
            <a:ext cx="6160476" cy="5693866"/>
          </a:xfrm>
          <a:prstGeom prst="rect">
            <a:avLst/>
          </a:prstGeom>
          <a:solidFill>
            <a:schemeClr val="bg1"/>
          </a:solidFill>
        </p:spPr>
        <p:txBody>
          <a:bodyPr wrap="square">
            <a:spAutoFit/>
          </a:bodyPr>
          <a:lstStyle/>
          <a:p>
            <a:r>
              <a:rPr lang="en-US" sz="1600" dirty="0"/>
              <a:t>{</a:t>
            </a:r>
          </a:p>
          <a:p>
            <a:r>
              <a:rPr lang="en-US" sz="1600" dirty="0"/>
              <a:t>  "id": "1",</a:t>
            </a:r>
          </a:p>
          <a:p>
            <a:r>
              <a:rPr lang="en-US" sz="1600" dirty="0"/>
              <a:t>  "</a:t>
            </a:r>
            <a:r>
              <a:rPr lang="en-US" sz="1600" dirty="0" err="1"/>
              <a:t>firstName</a:t>
            </a:r>
            <a:r>
              <a:rPr lang="en-US" sz="1600" dirty="0"/>
              <a:t>": "Thomas",</a:t>
            </a:r>
          </a:p>
          <a:p>
            <a:r>
              <a:rPr lang="en-US" sz="1600" dirty="0"/>
              <a:t>  "</a:t>
            </a:r>
            <a:r>
              <a:rPr lang="en-US" sz="1600" dirty="0" err="1"/>
              <a:t>lastName</a:t>
            </a:r>
            <a:r>
              <a:rPr lang="en-US" sz="1600" dirty="0"/>
              <a:t>": "Andersen",</a:t>
            </a:r>
          </a:p>
          <a:p>
            <a:r>
              <a:rPr lang="en-US" sz="1600" dirty="0"/>
              <a:t>  "addresses": [</a:t>
            </a:r>
          </a:p>
          <a:p>
            <a:r>
              <a:rPr lang="en-US" sz="1600" dirty="0"/>
              <a:t>    {</a:t>
            </a:r>
          </a:p>
          <a:p>
            <a:r>
              <a:rPr lang="en-US" sz="1600" dirty="0"/>
              <a:t>      "city": "Seattle",</a:t>
            </a:r>
          </a:p>
          <a:p>
            <a:r>
              <a:rPr lang="en-US" sz="1600" dirty="0"/>
              <a:t>      "state": "WA",</a:t>
            </a:r>
          </a:p>
          <a:p>
            <a:r>
              <a:rPr lang="en-US" sz="1600" dirty="0"/>
              <a:t>      "type": {</a:t>
            </a:r>
          </a:p>
          <a:p>
            <a:r>
              <a:rPr lang="en-US" sz="1600" dirty="0"/>
              <a:t>        "name": "Primary"</a:t>
            </a:r>
          </a:p>
          <a:p>
            <a:r>
              <a:rPr lang="en-US" sz="1600" dirty="0"/>
              <a:t>      }</a:t>
            </a:r>
          </a:p>
          <a:p>
            <a:r>
              <a:rPr lang="en-US" sz="1600" dirty="0"/>
              <a:t>    }</a:t>
            </a:r>
          </a:p>
          <a:p>
            <a:r>
              <a:rPr lang="en-US" sz="1600" dirty="0"/>
              <a:t>  ],</a:t>
            </a:r>
          </a:p>
          <a:p>
            <a:r>
              <a:rPr lang="en-US" sz="1600" dirty="0"/>
              <a:t>  "</a:t>
            </a:r>
            <a:r>
              <a:rPr lang="en-US" sz="1600" dirty="0" err="1"/>
              <a:t>contactDetails</a:t>
            </a:r>
            <a:r>
              <a:rPr lang="en-US" sz="1600" dirty="0"/>
              <a:t>": [</a:t>
            </a:r>
          </a:p>
          <a:p>
            <a:r>
              <a:rPr lang="en-US" sz="1600" dirty="0"/>
              <a:t>    {</a:t>
            </a:r>
          </a:p>
          <a:p>
            <a:r>
              <a:rPr lang="en-US" sz="1600" dirty="0"/>
              <a:t>      "detail": "First Detail",</a:t>
            </a:r>
          </a:p>
          <a:p>
            <a:r>
              <a:rPr lang="en-US" sz="1600" dirty="0"/>
              <a:t>      "type": {</a:t>
            </a:r>
          </a:p>
          <a:p>
            <a:r>
              <a:rPr lang="en-US" sz="1600" dirty="0"/>
              <a:t>        "name": "A detail type"</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674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pic>
        <p:nvPicPr>
          <p:cNvPr id="9" name="Picture 8">
            <a:extLst>
              <a:ext uri="{FF2B5EF4-FFF2-40B4-BE49-F238E27FC236}">
                <a16:creationId xmlns:a16="http://schemas.microsoft.com/office/drawing/2014/main" id="{DE0A0157-70EF-43D7-8CFD-E0789E96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1FABC0D7-FFE4-47B2-B058-A08EDB270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429" y="5004462"/>
            <a:ext cx="3966772" cy="1325563"/>
          </a:xfrm>
          <a:prstGeom prst="rect">
            <a:avLst/>
          </a:prstGeom>
        </p:spPr>
      </p:pic>
      <p:pic>
        <p:nvPicPr>
          <p:cNvPr id="7" name="Picture 6">
            <a:extLst>
              <a:ext uri="{FF2B5EF4-FFF2-40B4-BE49-F238E27FC236}">
                <a16:creationId xmlns:a16="http://schemas.microsoft.com/office/drawing/2014/main" id="{0AA7F9AC-1423-4687-BC81-9EF442C16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99" y="4717794"/>
            <a:ext cx="3579815" cy="1584068"/>
          </a:xfrm>
          <a:prstGeom prst="rect">
            <a:avLst/>
          </a:prstGeom>
        </p:spPr>
      </p:pic>
      <p:pic>
        <p:nvPicPr>
          <p:cNvPr id="10" name="Picture 9">
            <a:extLst>
              <a:ext uri="{FF2B5EF4-FFF2-40B4-BE49-F238E27FC236}">
                <a16:creationId xmlns:a16="http://schemas.microsoft.com/office/drawing/2014/main" id="{15E16F3E-03C6-4ACF-8CC4-8497B2FA2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750" y="2069229"/>
            <a:ext cx="1871690" cy="2151805"/>
          </a:xfrm>
          <a:prstGeom prst="rect">
            <a:avLst/>
          </a:prstGeom>
        </p:spPr>
      </p:pic>
      <p:pic>
        <p:nvPicPr>
          <p:cNvPr id="12" name="Picture 11">
            <a:extLst>
              <a:ext uri="{FF2B5EF4-FFF2-40B4-BE49-F238E27FC236}">
                <a16:creationId xmlns:a16="http://schemas.microsoft.com/office/drawing/2014/main" id="{2C978AD8-ADED-4455-9FDF-3B49F543F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14" y="2368841"/>
            <a:ext cx="3125694" cy="652489"/>
          </a:xfrm>
          <a:prstGeom prst="rect">
            <a:avLst/>
          </a:prstGeom>
        </p:spPr>
      </p:pic>
    </p:spTree>
    <p:extLst>
      <p:ext uri="{BB962C8B-B14F-4D97-AF65-F5344CB8AC3E}">
        <p14:creationId xmlns:p14="http://schemas.microsoft.com/office/powerpoint/2010/main" val="16540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6" name="Picture 5">
            <a:extLst>
              <a:ext uri="{FF2B5EF4-FFF2-40B4-BE49-F238E27FC236}">
                <a16:creationId xmlns:a16="http://schemas.microsoft.com/office/drawing/2014/main" id="{32D25A5F-F087-418B-A9CD-9018B451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29" y="4221034"/>
            <a:ext cx="2788431" cy="1868249"/>
          </a:xfrm>
          <a:prstGeom prst="rect">
            <a:avLst/>
          </a:prstGeom>
        </p:spPr>
      </p:pic>
      <p:pic>
        <p:nvPicPr>
          <p:cNvPr id="13" name="Picture 12">
            <a:extLst>
              <a:ext uri="{FF2B5EF4-FFF2-40B4-BE49-F238E27FC236}">
                <a16:creationId xmlns:a16="http://schemas.microsoft.com/office/drawing/2014/main" id="{AC1B14E3-72B9-4C5E-8B74-0AA4ADC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479" y="5098811"/>
            <a:ext cx="3239545" cy="822034"/>
          </a:xfrm>
          <a:prstGeom prst="rect">
            <a:avLst/>
          </a:prstGeom>
        </p:spPr>
      </p:pic>
      <p:pic>
        <p:nvPicPr>
          <p:cNvPr id="15" name="Picture 14">
            <a:extLst>
              <a:ext uri="{FF2B5EF4-FFF2-40B4-BE49-F238E27FC236}">
                <a16:creationId xmlns:a16="http://schemas.microsoft.com/office/drawing/2014/main" id="{F53B4B58-3775-4C20-BF95-C383123E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683" y="3256540"/>
            <a:ext cx="3095625" cy="714375"/>
          </a:xfrm>
          <a:prstGeom prst="rect">
            <a:avLst/>
          </a:prstGeom>
        </p:spPr>
      </p:pic>
      <p:pic>
        <p:nvPicPr>
          <p:cNvPr id="17" name="Picture 16">
            <a:extLst>
              <a:ext uri="{FF2B5EF4-FFF2-40B4-BE49-F238E27FC236}">
                <a16:creationId xmlns:a16="http://schemas.microsoft.com/office/drawing/2014/main" id="{B4069F69-EB24-4F66-B25B-578E8DC0D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729" y="2909886"/>
            <a:ext cx="2857500" cy="733425"/>
          </a:xfrm>
          <a:prstGeom prst="rect">
            <a:avLst/>
          </a:prstGeom>
        </p:spPr>
      </p:pic>
    </p:spTree>
    <p:extLst>
      <p:ext uri="{BB962C8B-B14F-4D97-AF65-F5344CB8AC3E}">
        <p14:creationId xmlns:p14="http://schemas.microsoft.com/office/powerpoint/2010/main" val="68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2175-C570-44EC-9A33-55A8433E5886}"/>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F119254C-8319-4C99-B50B-5CB68486DFBE}"/>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pic>
        <p:nvPicPr>
          <p:cNvPr id="11" name="Picture 10">
            <a:extLst>
              <a:ext uri="{FF2B5EF4-FFF2-40B4-BE49-F238E27FC236}">
                <a16:creationId xmlns:a16="http://schemas.microsoft.com/office/drawing/2014/main" id="{F2383629-9000-4A1F-92FB-3F1FB2C0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14" y="4526782"/>
            <a:ext cx="2140172" cy="1966093"/>
          </a:xfrm>
          <a:prstGeom prst="rect">
            <a:avLst/>
          </a:prstGeom>
        </p:spPr>
      </p:pic>
      <p:pic>
        <p:nvPicPr>
          <p:cNvPr id="5" name="Picture 4">
            <a:extLst>
              <a:ext uri="{FF2B5EF4-FFF2-40B4-BE49-F238E27FC236}">
                <a16:creationId xmlns:a16="http://schemas.microsoft.com/office/drawing/2014/main" id="{226452AF-7225-475F-A3AA-FA82FEE70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6842"/>
            <a:ext cx="4220584" cy="2200733"/>
          </a:xfrm>
          <a:prstGeom prst="rect">
            <a:avLst/>
          </a:prstGeom>
        </p:spPr>
      </p:pic>
      <p:pic>
        <p:nvPicPr>
          <p:cNvPr id="8" name="Picture 7">
            <a:extLst>
              <a:ext uri="{FF2B5EF4-FFF2-40B4-BE49-F238E27FC236}">
                <a16:creationId xmlns:a16="http://schemas.microsoft.com/office/drawing/2014/main" id="{AABDDEBD-3785-44F4-AC8A-C6E61DA7E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625" y="5016558"/>
            <a:ext cx="3818491" cy="1325563"/>
          </a:xfrm>
          <a:prstGeom prst="rect">
            <a:avLst/>
          </a:prstGeom>
        </p:spPr>
      </p:pic>
      <p:pic>
        <p:nvPicPr>
          <p:cNvPr id="10" name="Picture 9">
            <a:extLst>
              <a:ext uri="{FF2B5EF4-FFF2-40B4-BE49-F238E27FC236}">
                <a16:creationId xmlns:a16="http://schemas.microsoft.com/office/drawing/2014/main" id="{0D5F373A-81C1-46EA-B777-9D7B757D4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02" y="3250678"/>
            <a:ext cx="2551315" cy="532587"/>
          </a:xfrm>
          <a:prstGeom prst="rect">
            <a:avLst/>
          </a:prstGeom>
        </p:spPr>
      </p:pic>
      <p:pic>
        <p:nvPicPr>
          <p:cNvPr id="14" name="Picture 13">
            <a:extLst>
              <a:ext uri="{FF2B5EF4-FFF2-40B4-BE49-F238E27FC236}">
                <a16:creationId xmlns:a16="http://schemas.microsoft.com/office/drawing/2014/main" id="{DAF70826-F35D-42CA-BB26-C2F8EB19D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2283" y="2744096"/>
            <a:ext cx="2667784" cy="1707382"/>
          </a:xfrm>
          <a:prstGeom prst="rect">
            <a:avLst/>
          </a:prstGeom>
        </p:spPr>
      </p:pic>
    </p:spTree>
    <p:extLst>
      <p:ext uri="{BB962C8B-B14F-4D97-AF65-F5344CB8AC3E}">
        <p14:creationId xmlns:p14="http://schemas.microsoft.com/office/powerpoint/2010/main" val="25126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CE0C-B7CD-41C0-A1C1-BB67998B28F1}"/>
              </a:ext>
            </a:extLst>
          </p:cNvPr>
          <p:cNvSpPr>
            <a:spLocks noGrp="1"/>
          </p:cNvSpPr>
          <p:nvPr>
            <p:ph type="title"/>
          </p:nvPr>
        </p:nvSpPr>
        <p:spPr/>
        <p:txBody>
          <a:bodyPr/>
          <a:lstStyle/>
          <a:p>
            <a:r>
              <a:rPr lang="en-US" dirty="0"/>
              <a:t>Graph Databases</a:t>
            </a:r>
          </a:p>
        </p:txBody>
      </p:sp>
      <p:pic>
        <p:nvPicPr>
          <p:cNvPr id="3" name="Picture 2">
            <a:extLst>
              <a:ext uri="{FF2B5EF4-FFF2-40B4-BE49-F238E27FC236}">
                <a16:creationId xmlns:a16="http://schemas.microsoft.com/office/drawing/2014/main" id="{7C958509-4532-4920-8BC5-FE7296F5FA2F}"/>
              </a:ext>
            </a:extLst>
          </p:cNvPr>
          <p:cNvPicPr>
            <a:picLocks noChangeAspect="1"/>
          </p:cNvPicPr>
          <p:nvPr/>
        </p:nvPicPr>
        <p:blipFill>
          <a:blip r:embed="rId2"/>
          <a:stretch>
            <a:fillRect/>
          </a:stretch>
        </p:blipFill>
        <p:spPr>
          <a:xfrm>
            <a:off x="3708400" y="1092756"/>
            <a:ext cx="4724400" cy="5295900"/>
          </a:xfrm>
          <a:prstGeom prst="rect">
            <a:avLst/>
          </a:prstGeom>
        </p:spPr>
      </p:pic>
    </p:spTree>
    <p:extLst>
      <p:ext uri="{BB962C8B-B14F-4D97-AF65-F5344CB8AC3E}">
        <p14:creationId xmlns:p14="http://schemas.microsoft.com/office/powerpoint/2010/main" val="32224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663-522F-4F50-B6A0-4C288EDE26FD}"/>
              </a:ext>
            </a:extLst>
          </p:cNvPr>
          <p:cNvSpPr>
            <a:spLocks noGrp="1"/>
          </p:cNvSpPr>
          <p:nvPr>
            <p:ph type="title"/>
          </p:nvPr>
        </p:nvSpPr>
        <p:spPr/>
        <p:txBody>
          <a:bodyPr/>
          <a:lstStyle/>
          <a:p>
            <a:r>
              <a:rPr lang="en-US" dirty="0"/>
              <a:t>What are Relational Databases</a:t>
            </a:r>
          </a:p>
        </p:txBody>
      </p:sp>
    </p:spTree>
    <p:extLst>
      <p:ext uri="{BB962C8B-B14F-4D97-AF65-F5344CB8AC3E}">
        <p14:creationId xmlns:p14="http://schemas.microsoft.com/office/powerpoint/2010/main" val="27548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06E0-33B8-4ED7-AF09-E4ACF84C0278}"/>
              </a:ext>
            </a:extLst>
          </p:cNvPr>
          <p:cNvSpPr>
            <a:spLocks noGrp="1"/>
          </p:cNvSpPr>
          <p:nvPr>
            <p:ph type="title"/>
          </p:nvPr>
        </p:nvSpPr>
        <p:spPr/>
        <p:txBody>
          <a:bodyPr/>
          <a:lstStyle/>
          <a:p>
            <a:r>
              <a:rPr lang="en-US" dirty="0"/>
              <a:t>Many types of NoSQL databases</a:t>
            </a:r>
          </a:p>
        </p:txBody>
      </p:sp>
      <p:sp>
        <p:nvSpPr>
          <p:cNvPr id="3" name="Rectangle: Rounded Corners 2">
            <a:extLst>
              <a:ext uri="{FF2B5EF4-FFF2-40B4-BE49-F238E27FC236}">
                <a16:creationId xmlns:a16="http://schemas.microsoft.com/office/drawing/2014/main" id="{722846CB-474B-4130-B3B6-269FD4EBD825}"/>
              </a:ext>
            </a:extLst>
          </p:cNvPr>
          <p:cNvSpPr/>
          <p:nvPr/>
        </p:nvSpPr>
        <p:spPr>
          <a:xfrm>
            <a:off x="1236229" y="3016781"/>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Object</a:t>
            </a:r>
          </a:p>
        </p:txBody>
      </p:sp>
      <p:sp>
        <p:nvSpPr>
          <p:cNvPr id="4" name="Rectangle: Rounded Corners 3">
            <a:extLst>
              <a:ext uri="{FF2B5EF4-FFF2-40B4-BE49-F238E27FC236}">
                <a16:creationId xmlns:a16="http://schemas.microsoft.com/office/drawing/2014/main" id="{E6162928-5270-48A9-93E0-C5D94A82E107}"/>
              </a:ext>
            </a:extLst>
          </p:cNvPr>
          <p:cNvSpPr/>
          <p:nvPr/>
        </p:nvSpPr>
        <p:spPr>
          <a:xfrm>
            <a:off x="422687"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Document</a:t>
            </a:r>
          </a:p>
        </p:txBody>
      </p:sp>
      <p:sp>
        <p:nvSpPr>
          <p:cNvPr id="5" name="Rectangle: Rounded Corners 4">
            <a:extLst>
              <a:ext uri="{FF2B5EF4-FFF2-40B4-BE49-F238E27FC236}">
                <a16:creationId xmlns:a16="http://schemas.microsoft.com/office/drawing/2014/main" id="{D1348CFD-F56F-41DA-920C-0D539E423081}"/>
              </a:ext>
            </a:extLst>
          </p:cNvPr>
          <p:cNvSpPr/>
          <p:nvPr/>
        </p:nvSpPr>
        <p:spPr>
          <a:xfrm>
            <a:off x="3250601" y="1690689"/>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Key-Value</a:t>
            </a:r>
          </a:p>
        </p:txBody>
      </p:sp>
      <p:sp>
        <p:nvSpPr>
          <p:cNvPr id="6" name="Rectangle: Rounded Corners 5">
            <a:extLst>
              <a:ext uri="{FF2B5EF4-FFF2-40B4-BE49-F238E27FC236}">
                <a16:creationId xmlns:a16="http://schemas.microsoft.com/office/drawing/2014/main" id="{EEAE65B6-2491-471F-85BF-9CB8B1D9A86E}"/>
              </a:ext>
            </a:extLst>
          </p:cNvPr>
          <p:cNvSpPr/>
          <p:nvPr/>
        </p:nvSpPr>
        <p:spPr>
          <a:xfrm>
            <a:off x="6078515" y="1690688"/>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Wide Column</a:t>
            </a:r>
          </a:p>
        </p:txBody>
      </p:sp>
      <p:sp>
        <p:nvSpPr>
          <p:cNvPr id="7" name="Rectangle: Rounded Corners 6">
            <a:extLst>
              <a:ext uri="{FF2B5EF4-FFF2-40B4-BE49-F238E27FC236}">
                <a16:creationId xmlns:a16="http://schemas.microsoft.com/office/drawing/2014/main" id="{AC12A529-2D33-453A-A43B-4467E26E00E3}"/>
              </a:ext>
            </a:extLst>
          </p:cNvPr>
          <p:cNvSpPr/>
          <p:nvPr/>
        </p:nvSpPr>
        <p:spPr>
          <a:xfrm>
            <a:off x="8906429" y="1701447"/>
            <a:ext cx="2576906" cy="867841"/>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Graph</a:t>
            </a:r>
          </a:p>
        </p:txBody>
      </p:sp>
      <p:sp>
        <p:nvSpPr>
          <p:cNvPr id="8" name="Rectangle: Rounded Corners 7">
            <a:extLst>
              <a:ext uri="{FF2B5EF4-FFF2-40B4-BE49-F238E27FC236}">
                <a16:creationId xmlns:a16="http://schemas.microsoft.com/office/drawing/2014/main" id="{D34F792E-2860-4A14-BF44-893C39C4C575}"/>
              </a:ext>
            </a:extLst>
          </p:cNvPr>
          <p:cNvSpPr/>
          <p:nvPr/>
        </p:nvSpPr>
        <p:spPr>
          <a:xfrm>
            <a:off x="6641049" y="2963150"/>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Tabular</a:t>
            </a:r>
          </a:p>
        </p:txBody>
      </p:sp>
      <p:sp>
        <p:nvSpPr>
          <p:cNvPr id="9" name="Rectangle: Rounded Corners 8">
            <a:extLst>
              <a:ext uri="{FF2B5EF4-FFF2-40B4-BE49-F238E27FC236}">
                <a16:creationId xmlns:a16="http://schemas.microsoft.com/office/drawing/2014/main" id="{647B8CC6-303F-4B24-BB57-FBF69EEC33EF}"/>
              </a:ext>
            </a:extLst>
          </p:cNvPr>
          <p:cNvSpPr/>
          <p:nvPr/>
        </p:nvSpPr>
        <p:spPr>
          <a:xfrm>
            <a:off x="1236229" y="4742262"/>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Tuple Store</a:t>
            </a:r>
          </a:p>
        </p:txBody>
      </p:sp>
      <p:sp>
        <p:nvSpPr>
          <p:cNvPr id="10" name="Rectangle: Rounded Corners 9">
            <a:extLst>
              <a:ext uri="{FF2B5EF4-FFF2-40B4-BE49-F238E27FC236}">
                <a16:creationId xmlns:a16="http://schemas.microsoft.com/office/drawing/2014/main" id="{FDC64465-18BA-4BC9-A168-A6AD04AC1147}"/>
              </a:ext>
            </a:extLst>
          </p:cNvPr>
          <p:cNvSpPr/>
          <p:nvPr/>
        </p:nvSpPr>
        <p:spPr>
          <a:xfrm>
            <a:off x="6641048" y="4682575"/>
            <a:ext cx="4028743" cy="132556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Triple Store</a:t>
            </a:r>
          </a:p>
        </p:txBody>
      </p:sp>
    </p:spTree>
    <p:extLst>
      <p:ext uri="{BB962C8B-B14F-4D97-AF65-F5344CB8AC3E}">
        <p14:creationId xmlns:p14="http://schemas.microsoft.com/office/powerpoint/2010/main" val="2284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0C3-84DA-4C0A-9F39-3D4171BDFB21}"/>
              </a:ext>
            </a:extLst>
          </p:cNvPr>
          <p:cNvSpPr>
            <a:spLocks noGrp="1"/>
          </p:cNvSpPr>
          <p:nvPr>
            <p:ph type="title"/>
          </p:nvPr>
        </p:nvSpPr>
        <p:spPr/>
        <p:txBody>
          <a:bodyPr/>
          <a:lstStyle/>
          <a:p>
            <a:r>
              <a:rPr lang="en-US" dirty="0"/>
              <a:t>Picking a Data Store</a:t>
            </a:r>
          </a:p>
        </p:txBody>
      </p:sp>
    </p:spTree>
    <p:extLst>
      <p:ext uri="{BB962C8B-B14F-4D97-AF65-F5344CB8AC3E}">
        <p14:creationId xmlns:p14="http://schemas.microsoft.com/office/powerpoint/2010/main" val="326460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CFC-CDEC-4E3D-85C0-C95E9FDB1C1B}"/>
              </a:ext>
            </a:extLst>
          </p:cNvPr>
          <p:cNvSpPr>
            <a:spLocks noGrp="1"/>
          </p:cNvSpPr>
          <p:nvPr>
            <p:ph type="title"/>
          </p:nvPr>
        </p:nvSpPr>
        <p:spPr/>
        <p:txBody>
          <a:bodyPr/>
          <a:lstStyle/>
          <a:p>
            <a:r>
              <a:rPr lang="en-US" dirty="0"/>
              <a:t>Data Model Comparison</a:t>
            </a:r>
          </a:p>
        </p:txBody>
      </p:sp>
      <p:graphicFrame>
        <p:nvGraphicFramePr>
          <p:cNvPr id="4" name="Table 4">
            <a:extLst>
              <a:ext uri="{FF2B5EF4-FFF2-40B4-BE49-F238E27FC236}">
                <a16:creationId xmlns:a16="http://schemas.microsoft.com/office/drawing/2014/main" id="{FB5D72F9-1552-46B8-8811-7C534096C8CF}"/>
              </a:ext>
            </a:extLst>
          </p:cNvPr>
          <p:cNvGraphicFramePr>
            <a:graphicFrameLocks noGrp="1"/>
          </p:cNvGraphicFramePr>
          <p:nvPr>
            <p:ph idx="1"/>
            <p:extLst>
              <p:ext uri="{D42A27DB-BD31-4B8C-83A1-F6EECF244321}">
                <p14:modId xmlns:p14="http://schemas.microsoft.com/office/powerpoint/2010/main" val="1003679828"/>
              </p:ext>
            </p:extLst>
          </p:nvPr>
        </p:nvGraphicFramePr>
        <p:xfrm>
          <a:off x="838200" y="1825625"/>
          <a:ext cx="10515600" cy="249428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947134812"/>
                    </a:ext>
                  </a:extLst>
                </a:gridCol>
                <a:gridCol w="1752600">
                  <a:extLst>
                    <a:ext uri="{9D8B030D-6E8A-4147-A177-3AD203B41FA5}">
                      <a16:colId xmlns:a16="http://schemas.microsoft.com/office/drawing/2014/main" val="1999685217"/>
                    </a:ext>
                  </a:extLst>
                </a:gridCol>
                <a:gridCol w="1752600">
                  <a:extLst>
                    <a:ext uri="{9D8B030D-6E8A-4147-A177-3AD203B41FA5}">
                      <a16:colId xmlns:a16="http://schemas.microsoft.com/office/drawing/2014/main" val="507316088"/>
                    </a:ext>
                  </a:extLst>
                </a:gridCol>
                <a:gridCol w="1752600">
                  <a:extLst>
                    <a:ext uri="{9D8B030D-6E8A-4147-A177-3AD203B41FA5}">
                      <a16:colId xmlns:a16="http://schemas.microsoft.com/office/drawing/2014/main" val="2822184147"/>
                    </a:ext>
                  </a:extLst>
                </a:gridCol>
                <a:gridCol w="1752600">
                  <a:extLst>
                    <a:ext uri="{9D8B030D-6E8A-4147-A177-3AD203B41FA5}">
                      <a16:colId xmlns:a16="http://schemas.microsoft.com/office/drawing/2014/main" val="254204649"/>
                    </a:ext>
                  </a:extLst>
                </a:gridCol>
                <a:gridCol w="1752600">
                  <a:extLst>
                    <a:ext uri="{9D8B030D-6E8A-4147-A177-3AD203B41FA5}">
                      <a16:colId xmlns:a16="http://schemas.microsoft.com/office/drawing/2014/main" val="2915703358"/>
                    </a:ext>
                  </a:extLst>
                </a:gridCol>
              </a:tblGrid>
              <a:tr h="370840">
                <a:tc>
                  <a:txBody>
                    <a:bodyPr/>
                    <a:lstStyle/>
                    <a:p>
                      <a:r>
                        <a:rPr lang="en-US" dirty="0"/>
                        <a:t>Data Model</a:t>
                      </a:r>
                    </a:p>
                  </a:txBody>
                  <a:tcPr/>
                </a:tc>
                <a:tc>
                  <a:txBody>
                    <a:bodyPr/>
                    <a:lstStyle/>
                    <a:p>
                      <a:r>
                        <a:rPr lang="en-US" dirty="0"/>
                        <a:t>Performance</a:t>
                      </a:r>
                    </a:p>
                  </a:txBody>
                  <a:tcPr/>
                </a:tc>
                <a:tc>
                  <a:txBody>
                    <a:bodyPr/>
                    <a:lstStyle/>
                    <a:p>
                      <a:r>
                        <a:rPr lang="en-US" dirty="0"/>
                        <a:t>Scalability</a:t>
                      </a:r>
                    </a:p>
                  </a:txBody>
                  <a:tcPr/>
                </a:tc>
                <a:tc>
                  <a:txBody>
                    <a:bodyPr/>
                    <a:lstStyle/>
                    <a:p>
                      <a:r>
                        <a:rPr lang="en-US" dirty="0"/>
                        <a:t>Flexibility</a:t>
                      </a:r>
                    </a:p>
                  </a:txBody>
                  <a:tcPr/>
                </a:tc>
                <a:tc>
                  <a:txBody>
                    <a:bodyPr/>
                    <a:lstStyle/>
                    <a:p>
                      <a:r>
                        <a:rPr lang="en-US" dirty="0"/>
                        <a:t>Complexity</a:t>
                      </a:r>
                    </a:p>
                  </a:txBody>
                  <a:tcPr/>
                </a:tc>
                <a:tc>
                  <a:txBody>
                    <a:bodyPr/>
                    <a:lstStyle/>
                    <a:p>
                      <a:r>
                        <a:rPr lang="en-US" dirty="0"/>
                        <a:t>Functionality</a:t>
                      </a:r>
                    </a:p>
                  </a:txBody>
                  <a:tcPr/>
                </a:tc>
                <a:extLst>
                  <a:ext uri="{0D108BD9-81ED-4DB2-BD59-A6C34878D82A}">
                    <a16:rowId xmlns:a16="http://schemas.microsoft.com/office/drawing/2014/main" val="3814103798"/>
                  </a:ext>
                </a:extLst>
              </a:tr>
              <a:tr h="370840">
                <a:tc>
                  <a:txBody>
                    <a:bodyPr/>
                    <a:lstStyle/>
                    <a:p>
                      <a:r>
                        <a:rPr lang="en-US" dirty="0"/>
                        <a:t>Key-Value Store</a:t>
                      </a:r>
                    </a:p>
                  </a:txBody>
                  <a:tcPr/>
                </a:tc>
                <a:tc>
                  <a:txBody>
                    <a:bodyPr/>
                    <a:lstStyle/>
                    <a:p>
                      <a:r>
                        <a:rPr lang="en-US" dirty="0"/>
                        <a:t>High</a:t>
                      </a:r>
                    </a:p>
                  </a:txBody>
                  <a:tcPr/>
                </a:tc>
                <a:tc>
                  <a:txBody>
                    <a:bodyPr/>
                    <a:lstStyle/>
                    <a:p>
                      <a:r>
                        <a:rPr lang="en-US" dirty="0"/>
                        <a:t>High</a:t>
                      </a:r>
                    </a:p>
                  </a:txBody>
                  <a:tcPr/>
                </a:tc>
                <a:tc>
                  <a:txBody>
                    <a:bodyPr/>
                    <a:lstStyle/>
                    <a:p>
                      <a:r>
                        <a:rPr lang="en-US" dirty="0"/>
                        <a:t>High</a:t>
                      </a:r>
                    </a:p>
                  </a:txBody>
                  <a:tcPr/>
                </a:tc>
                <a:tc>
                  <a:txBody>
                    <a:bodyPr/>
                    <a:lstStyle/>
                    <a:p>
                      <a:r>
                        <a:rPr lang="en-US" dirty="0"/>
                        <a:t>None</a:t>
                      </a:r>
                    </a:p>
                  </a:txBody>
                  <a:tcPr/>
                </a:tc>
                <a:tc>
                  <a:txBody>
                    <a:bodyPr/>
                    <a:lstStyle/>
                    <a:p>
                      <a:r>
                        <a:rPr lang="en-US" dirty="0"/>
                        <a:t>Variable (None)</a:t>
                      </a:r>
                    </a:p>
                  </a:txBody>
                  <a:tcPr/>
                </a:tc>
                <a:extLst>
                  <a:ext uri="{0D108BD9-81ED-4DB2-BD59-A6C34878D82A}">
                    <a16:rowId xmlns:a16="http://schemas.microsoft.com/office/drawing/2014/main" val="2943579864"/>
                  </a:ext>
                </a:extLst>
              </a:tr>
              <a:tr h="370840">
                <a:tc>
                  <a:txBody>
                    <a:bodyPr/>
                    <a:lstStyle/>
                    <a:p>
                      <a:r>
                        <a:rPr lang="en-US" dirty="0"/>
                        <a:t>Column Store</a:t>
                      </a:r>
                    </a:p>
                  </a:txBody>
                  <a:tcPr/>
                </a:tc>
                <a:tc>
                  <a:txBody>
                    <a:bodyPr/>
                    <a:lstStyle/>
                    <a:p>
                      <a:r>
                        <a:rPr lang="en-US" dirty="0"/>
                        <a:t>High</a:t>
                      </a:r>
                    </a:p>
                  </a:txBody>
                  <a:tcPr/>
                </a:tc>
                <a:tc>
                  <a:txBody>
                    <a:bodyPr/>
                    <a:lstStyle/>
                    <a:p>
                      <a:r>
                        <a:rPr lang="en-US" dirty="0"/>
                        <a:t>High</a:t>
                      </a:r>
                    </a:p>
                  </a:txBody>
                  <a:tcPr/>
                </a:tc>
                <a:tc>
                  <a:txBody>
                    <a:bodyPr/>
                    <a:lstStyle/>
                    <a:p>
                      <a:r>
                        <a:rPr lang="en-US" dirty="0"/>
                        <a:t>Moderate</a:t>
                      </a:r>
                    </a:p>
                  </a:txBody>
                  <a:tcPr/>
                </a:tc>
                <a:tc>
                  <a:txBody>
                    <a:bodyPr/>
                    <a:lstStyle/>
                    <a:p>
                      <a:r>
                        <a:rPr lang="en-US" dirty="0"/>
                        <a:t>Low</a:t>
                      </a:r>
                    </a:p>
                  </a:txBody>
                  <a:tcPr/>
                </a:tc>
                <a:tc>
                  <a:txBody>
                    <a:bodyPr/>
                    <a:lstStyle/>
                    <a:p>
                      <a:r>
                        <a:rPr lang="en-US" dirty="0"/>
                        <a:t>Minimal</a:t>
                      </a:r>
                    </a:p>
                  </a:txBody>
                  <a:tcPr/>
                </a:tc>
                <a:extLst>
                  <a:ext uri="{0D108BD9-81ED-4DB2-BD59-A6C34878D82A}">
                    <a16:rowId xmlns:a16="http://schemas.microsoft.com/office/drawing/2014/main" val="821479109"/>
                  </a:ext>
                </a:extLst>
              </a:tr>
              <a:tr h="370840">
                <a:tc>
                  <a:txBody>
                    <a:bodyPr/>
                    <a:lstStyle/>
                    <a:p>
                      <a:r>
                        <a:rPr lang="en-US" dirty="0"/>
                        <a:t>Document Store</a:t>
                      </a:r>
                    </a:p>
                  </a:txBody>
                  <a:tcPr/>
                </a:tc>
                <a:tc>
                  <a:txBody>
                    <a:bodyPr/>
                    <a:lstStyle/>
                    <a:p>
                      <a:r>
                        <a:rPr lang="en-US" dirty="0"/>
                        <a:t>High</a:t>
                      </a:r>
                    </a:p>
                  </a:txBody>
                  <a:tcPr/>
                </a:tc>
                <a:tc>
                  <a:txBody>
                    <a:bodyPr/>
                    <a:lstStyle/>
                    <a:p>
                      <a:r>
                        <a:rPr lang="en-US" dirty="0"/>
                        <a:t>Variable (High)</a:t>
                      </a:r>
                    </a:p>
                  </a:txBody>
                  <a:tcPr/>
                </a:tc>
                <a:tc>
                  <a:txBody>
                    <a:bodyPr/>
                    <a:lstStyle/>
                    <a:p>
                      <a:r>
                        <a:rPr lang="en-US" dirty="0"/>
                        <a:t>High</a:t>
                      </a:r>
                    </a:p>
                  </a:txBody>
                  <a:tcPr/>
                </a:tc>
                <a:tc>
                  <a:txBody>
                    <a:bodyPr/>
                    <a:lstStyle/>
                    <a:p>
                      <a:r>
                        <a:rPr lang="en-US" dirty="0"/>
                        <a:t>Low</a:t>
                      </a:r>
                    </a:p>
                  </a:txBody>
                  <a:tcPr/>
                </a:tc>
                <a:tc>
                  <a:txBody>
                    <a:bodyPr/>
                    <a:lstStyle/>
                    <a:p>
                      <a:r>
                        <a:rPr lang="en-US" dirty="0"/>
                        <a:t>Variable (Low)</a:t>
                      </a:r>
                    </a:p>
                  </a:txBody>
                  <a:tcPr/>
                </a:tc>
                <a:extLst>
                  <a:ext uri="{0D108BD9-81ED-4DB2-BD59-A6C34878D82A}">
                    <a16:rowId xmlns:a16="http://schemas.microsoft.com/office/drawing/2014/main" val="428665813"/>
                  </a:ext>
                </a:extLst>
              </a:tr>
              <a:tr h="370840">
                <a:tc>
                  <a:txBody>
                    <a:bodyPr/>
                    <a:lstStyle/>
                    <a:p>
                      <a:r>
                        <a:rPr lang="en-US" dirty="0"/>
                        <a:t>Graph</a:t>
                      </a:r>
                    </a:p>
                  </a:txBody>
                  <a:tcPr/>
                </a:tc>
                <a:tc>
                  <a:txBody>
                    <a:bodyPr/>
                    <a:lstStyle/>
                    <a:p>
                      <a:r>
                        <a:rPr lang="en-US" dirty="0"/>
                        <a:t>Variable</a:t>
                      </a:r>
                    </a:p>
                  </a:txBody>
                  <a:tcPr/>
                </a:tc>
                <a:tc>
                  <a:txBody>
                    <a:bodyPr/>
                    <a:lstStyle/>
                    <a:p>
                      <a:r>
                        <a:rPr lang="en-US" dirty="0"/>
                        <a:t>Variable</a:t>
                      </a:r>
                    </a:p>
                  </a:txBody>
                  <a:tcPr/>
                </a:tc>
                <a:tc>
                  <a:txBody>
                    <a:bodyPr/>
                    <a:lstStyle/>
                    <a:p>
                      <a:r>
                        <a:rPr lang="en-US" dirty="0"/>
                        <a:t>High</a:t>
                      </a:r>
                    </a:p>
                  </a:txBody>
                  <a:tcPr/>
                </a:tc>
                <a:tc>
                  <a:txBody>
                    <a:bodyPr/>
                    <a:lstStyle/>
                    <a:p>
                      <a:r>
                        <a:rPr lang="en-US" dirty="0"/>
                        <a:t>High</a:t>
                      </a:r>
                    </a:p>
                  </a:txBody>
                  <a:tcPr/>
                </a:tc>
                <a:tc>
                  <a:txBody>
                    <a:bodyPr/>
                    <a:lstStyle/>
                    <a:p>
                      <a:r>
                        <a:rPr lang="en-US" dirty="0"/>
                        <a:t>Graph Theory</a:t>
                      </a:r>
                    </a:p>
                  </a:txBody>
                  <a:tcPr/>
                </a:tc>
                <a:extLst>
                  <a:ext uri="{0D108BD9-81ED-4DB2-BD59-A6C34878D82A}">
                    <a16:rowId xmlns:a16="http://schemas.microsoft.com/office/drawing/2014/main" val="1567356284"/>
                  </a:ext>
                </a:extLst>
              </a:tr>
              <a:tr h="370840">
                <a:tc>
                  <a:txBody>
                    <a:bodyPr/>
                    <a:lstStyle/>
                    <a:p>
                      <a:r>
                        <a:rPr lang="en-US" dirty="0"/>
                        <a:t>Relational</a:t>
                      </a:r>
                    </a:p>
                  </a:txBody>
                  <a:tcPr/>
                </a:tc>
                <a:tc>
                  <a:txBody>
                    <a:bodyPr/>
                    <a:lstStyle/>
                    <a:p>
                      <a:r>
                        <a:rPr lang="en-US" dirty="0"/>
                        <a:t>Variable</a:t>
                      </a:r>
                    </a:p>
                  </a:txBody>
                  <a:tcPr/>
                </a:tc>
                <a:tc>
                  <a:txBody>
                    <a:bodyPr/>
                    <a:lstStyle/>
                    <a:p>
                      <a:r>
                        <a:rPr lang="en-US" dirty="0"/>
                        <a:t>Variable</a:t>
                      </a:r>
                    </a:p>
                  </a:txBody>
                  <a:tcPr/>
                </a:tc>
                <a:tc>
                  <a:txBody>
                    <a:bodyPr/>
                    <a:lstStyle/>
                    <a:p>
                      <a:r>
                        <a:rPr lang="en-US" dirty="0"/>
                        <a:t>Low</a:t>
                      </a:r>
                    </a:p>
                  </a:txBody>
                  <a:tcPr/>
                </a:tc>
                <a:tc>
                  <a:txBody>
                    <a:bodyPr/>
                    <a:lstStyle/>
                    <a:p>
                      <a:r>
                        <a:rPr lang="en-US" dirty="0"/>
                        <a:t>Moderate</a:t>
                      </a:r>
                    </a:p>
                  </a:txBody>
                  <a:tcPr/>
                </a:tc>
                <a:tc>
                  <a:txBody>
                    <a:bodyPr/>
                    <a:lstStyle/>
                    <a:p>
                      <a:r>
                        <a:rPr lang="en-US" dirty="0"/>
                        <a:t>Relational Algebra</a:t>
                      </a:r>
                    </a:p>
                  </a:txBody>
                  <a:tcPr/>
                </a:tc>
                <a:extLst>
                  <a:ext uri="{0D108BD9-81ED-4DB2-BD59-A6C34878D82A}">
                    <a16:rowId xmlns:a16="http://schemas.microsoft.com/office/drawing/2014/main" val="2700262719"/>
                  </a:ext>
                </a:extLst>
              </a:tr>
            </a:tbl>
          </a:graphicData>
        </a:graphic>
      </p:graphicFrame>
    </p:spTree>
    <p:extLst>
      <p:ext uri="{BB962C8B-B14F-4D97-AF65-F5344CB8AC3E}">
        <p14:creationId xmlns:p14="http://schemas.microsoft.com/office/powerpoint/2010/main" val="691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86EE-CDFE-4738-9993-262707C4BA30}"/>
              </a:ext>
            </a:extLst>
          </p:cNvPr>
          <p:cNvSpPr>
            <a:spLocks noGrp="1"/>
          </p:cNvSpPr>
          <p:nvPr>
            <p:ph type="title"/>
          </p:nvPr>
        </p:nvSpPr>
        <p:spPr/>
        <p:txBody>
          <a:bodyPr/>
          <a:lstStyle/>
          <a:p>
            <a:r>
              <a:rPr lang="en-US" dirty="0"/>
              <a:t>Things to think about</a:t>
            </a:r>
          </a:p>
        </p:txBody>
      </p:sp>
      <p:sp>
        <p:nvSpPr>
          <p:cNvPr id="3" name="Rectangle: Rounded Corners 2">
            <a:extLst>
              <a:ext uri="{FF2B5EF4-FFF2-40B4-BE49-F238E27FC236}">
                <a16:creationId xmlns:a16="http://schemas.microsoft.com/office/drawing/2014/main" id="{2BE3320A-25CC-40E0-A171-97A8B0DC2157}"/>
              </a:ext>
            </a:extLst>
          </p:cNvPr>
          <p:cNvSpPr/>
          <p:nvPr/>
        </p:nvSpPr>
        <p:spPr>
          <a:xfrm>
            <a:off x="603774"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2F1EC3DF-401E-440F-AC99-E29B62263937}"/>
              </a:ext>
            </a:extLst>
          </p:cNvPr>
          <p:cNvSpPr/>
          <p:nvPr/>
        </p:nvSpPr>
        <p:spPr>
          <a:xfrm>
            <a:off x="6843210" y="2120599"/>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8BF74257-D85C-4070-9502-D5BEE2FC8EE9}"/>
              </a:ext>
            </a:extLst>
          </p:cNvPr>
          <p:cNvSpPr/>
          <p:nvPr/>
        </p:nvSpPr>
        <p:spPr>
          <a:xfrm>
            <a:off x="603774"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Known Data Structure</a:t>
            </a:r>
          </a:p>
        </p:txBody>
      </p:sp>
      <p:sp>
        <p:nvSpPr>
          <p:cNvPr id="6" name="Rectangle: Rounded Corners 5">
            <a:extLst>
              <a:ext uri="{FF2B5EF4-FFF2-40B4-BE49-F238E27FC236}">
                <a16:creationId xmlns:a16="http://schemas.microsoft.com/office/drawing/2014/main" id="{E8BAFB7B-26CB-42E4-A2D0-A86E36B42B69}"/>
              </a:ext>
            </a:extLst>
          </p:cNvPr>
          <p:cNvSpPr/>
          <p:nvPr/>
        </p:nvSpPr>
        <p:spPr>
          <a:xfrm>
            <a:off x="6843210" y="4134578"/>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Scalability</a:t>
            </a:r>
          </a:p>
        </p:txBody>
      </p:sp>
    </p:spTree>
    <p:extLst>
      <p:ext uri="{BB962C8B-B14F-4D97-AF65-F5344CB8AC3E}">
        <p14:creationId xmlns:p14="http://schemas.microsoft.com/office/powerpoint/2010/main" val="20041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0308-64AC-443E-B851-60B278D2D0DD}"/>
              </a:ext>
            </a:extLst>
          </p:cNvPr>
          <p:cNvSpPr>
            <a:spLocks noGrp="1"/>
          </p:cNvSpPr>
          <p:nvPr>
            <p:ph type="title"/>
          </p:nvPr>
        </p:nvSpPr>
        <p:spPr/>
        <p:txBody>
          <a:bodyPr/>
          <a:lstStyle/>
          <a:p>
            <a:r>
              <a:rPr lang="en-US" dirty="0"/>
              <a:t>Don’t forget</a:t>
            </a:r>
          </a:p>
        </p:txBody>
      </p:sp>
      <p:sp>
        <p:nvSpPr>
          <p:cNvPr id="3" name="Rectangle: Rounded Corners 2">
            <a:extLst>
              <a:ext uri="{FF2B5EF4-FFF2-40B4-BE49-F238E27FC236}">
                <a16:creationId xmlns:a16="http://schemas.microsoft.com/office/drawing/2014/main" id="{9410DC7B-3273-45F1-BE5B-BCEAE035A504}"/>
              </a:ext>
            </a:extLst>
          </p:cNvPr>
          <p:cNvSpPr/>
          <p:nvPr/>
        </p:nvSpPr>
        <p:spPr>
          <a:xfrm>
            <a:off x="3766521" y="2636966"/>
            <a:ext cx="4658958" cy="1584068"/>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Hybrid</a:t>
            </a:r>
          </a:p>
        </p:txBody>
      </p:sp>
    </p:spTree>
    <p:extLst>
      <p:ext uri="{BB962C8B-B14F-4D97-AF65-F5344CB8AC3E}">
        <p14:creationId xmlns:p14="http://schemas.microsoft.com/office/powerpoint/2010/main" val="36297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565D-9324-4E0E-86AA-8C4E72130BF7}"/>
              </a:ext>
            </a:extLst>
          </p:cNvPr>
          <p:cNvSpPr>
            <a:spLocks noGrp="1"/>
          </p:cNvSpPr>
          <p:nvPr>
            <p:ph type="title"/>
          </p:nvPr>
        </p:nvSpPr>
        <p:spPr/>
        <p:txBody>
          <a:bodyPr/>
          <a:lstStyle/>
          <a:p>
            <a:r>
              <a:rPr lang="en-US" dirty="0"/>
              <a:t>Example Explainer</a:t>
            </a:r>
          </a:p>
        </p:txBody>
      </p:sp>
    </p:spTree>
    <p:extLst>
      <p:ext uri="{BB962C8B-B14F-4D97-AF65-F5344CB8AC3E}">
        <p14:creationId xmlns:p14="http://schemas.microsoft.com/office/powerpoint/2010/main" val="238625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BA1-A5D7-4160-8E6C-72DB182DDB9A}"/>
              </a:ext>
            </a:extLst>
          </p:cNvPr>
          <p:cNvSpPr>
            <a:spLocks noGrp="1"/>
          </p:cNvSpPr>
          <p:nvPr>
            <p:ph type="title"/>
          </p:nvPr>
        </p:nvSpPr>
        <p:spPr/>
        <p:txBody>
          <a:bodyPr/>
          <a:lstStyle/>
          <a:p>
            <a:r>
              <a:rPr lang="en-US" dirty="0"/>
              <a:t>Based on Real-World Project</a:t>
            </a:r>
          </a:p>
        </p:txBody>
      </p:sp>
      <p:sp>
        <p:nvSpPr>
          <p:cNvPr id="3" name="TextBox 2">
            <a:extLst>
              <a:ext uri="{FF2B5EF4-FFF2-40B4-BE49-F238E27FC236}">
                <a16:creationId xmlns:a16="http://schemas.microsoft.com/office/drawing/2014/main" id="{9B35BD31-DE81-4B09-93E3-2855EE392311}"/>
              </a:ext>
            </a:extLst>
          </p:cNvPr>
          <p:cNvSpPr txBox="1"/>
          <p:nvPr/>
        </p:nvSpPr>
        <p:spPr>
          <a:xfrm>
            <a:off x="2439165" y="4615030"/>
            <a:ext cx="7313669" cy="646331"/>
          </a:xfrm>
          <a:prstGeom prst="rect">
            <a:avLst/>
          </a:prstGeom>
          <a:noFill/>
        </p:spPr>
        <p:txBody>
          <a:bodyPr wrap="none" rtlCol="0">
            <a:spAutoFit/>
          </a:bodyPr>
          <a:lstStyle/>
          <a:p>
            <a:pPr algn="ctr"/>
            <a:r>
              <a:rPr lang="en-US" sz="3600" dirty="0">
                <a:solidFill>
                  <a:srgbClr val="C01C78"/>
                </a:solidFill>
                <a:latin typeface="Kamerik205 8" panose="020B0803030600020004" pitchFamily="34" charset="0"/>
              </a:rPr>
              <a:t>Product &amp; Pricing Management (PPM)</a:t>
            </a:r>
          </a:p>
        </p:txBody>
      </p:sp>
      <p:pic>
        <p:nvPicPr>
          <p:cNvPr id="7" name="Picture 6">
            <a:extLst>
              <a:ext uri="{FF2B5EF4-FFF2-40B4-BE49-F238E27FC236}">
                <a16:creationId xmlns:a16="http://schemas.microsoft.com/office/drawing/2014/main" id="{10522057-1F3B-4DBB-820C-099578677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2110237"/>
            <a:ext cx="2171700" cy="2057400"/>
          </a:xfrm>
          <a:prstGeom prst="rect">
            <a:avLst/>
          </a:prstGeom>
        </p:spPr>
      </p:pic>
    </p:spTree>
    <p:extLst>
      <p:ext uri="{BB962C8B-B14F-4D97-AF65-F5344CB8AC3E}">
        <p14:creationId xmlns:p14="http://schemas.microsoft.com/office/powerpoint/2010/main" val="328389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E334-EF81-454C-8DF9-CDD6EEBA1904}"/>
              </a:ext>
            </a:extLst>
          </p:cNvPr>
          <p:cNvSpPr>
            <a:spLocks noGrp="1"/>
          </p:cNvSpPr>
          <p:nvPr>
            <p:ph type="title"/>
          </p:nvPr>
        </p:nvSpPr>
        <p:spPr/>
        <p:txBody>
          <a:bodyPr/>
          <a:lstStyle/>
          <a:p>
            <a:r>
              <a:rPr lang="en-US" dirty="0"/>
              <a:t>Vacation Rental Listing</a:t>
            </a:r>
          </a:p>
        </p:txBody>
      </p:sp>
      <p:sp>
        <p:nvSpPr>
          <p:cNvPr id="3" name="Content Placeholder 2">
            <a:extLst>
              <a:ext uri="{FF2B5EF4-FFF2-40B4-BE49-F238E27FC236}">
                <a16:creationId xmlns:a16="http://schemas.microsoft.com/office/drawing/2014/main" id="{EB913DF4-1E9C-437A-ACB2-C8FF39917911}"/>
              </a:ext>
            </a:extLst>
          </p:cNvPr>
          <p:cNvSpPr>
            <a:spLocks noGrp="1"/>
          </p:cNvSpPr>
          <p:nvPr>
            <p:ph idx="1"/>
          </p:nvPr>
        </p:nvSpPr>
        <p:spPr/>
        <p:txBody>
          <a:bodyPr/>
          <a:lstStyle/>
          <a:p>
            <a:r>
              <a:rPr lang="en-US" dirty="0"/>
              <a:t>Allow property owners to list their vacation rentals</a:t>
            </a:r>
          </a:p>
          <a:p>
            <a:r>
              <a:rPr lang="en-US" dirty="0"/>
              <a:t>Allow vacationers the ability to search for vacation rentals</a:t>
            </a:r>
          </a:p>
          <a:p>
            <a:r>
              <a:rPr lang="en-US" dirty="0"/>
              <a:t>Provide vacationers with details of the properties</a:t>
            </a:r>
          </a:p>
          <a:p>
            <a:r>
              <a:rPr lang="en-US" dirty="0"/>
              <a:t>Allow for configurable property/room attributes</a:t>
            </a:r>
          </a:p>
          <a:p>
            <a:r>
              <a:rPr lang="en-US" dirty="0"/>
              <a:t>Localized versions of all the information</a:t>
            </a:r>
          </a:p>
        </p:txBody>
      </p:sp>
    </p:spTree>
    <p:extLst>
      <p:ext uri="{BB962C8B-B14F-4D97-AF65-F5344CB8AC3E}">
        <p14:creationId xmlns:p14="http://schemas.microsoft.com/office/powerpoint/2010/main" val="2449307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7775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E340-E0D4-488F-A552-F3760D4DB73F}"/>
              </a:ext>
            </a:extLst>
          </p:cNvPr>
          <p:cNvSpPr>
            <a:spLocks noGrp="1"/>
          </p:cNvSpPr>
          <p:nvPr>
            <p:ph type="title"/>
          </p:nvPr>
        </p:nvSpPr>
        <p:spPr/>
        <p:txBody>
          <a:bodyPr/>
          <a:lstStyle/>
          <a:p>
            <a:r>
              <a:rPr lang="en-US" dirty="0"/>
              <a:t>Relational Data Model</a:t>
            </a:r>
          </a:p>
        </p:txBody>
      </p:sp>
      <p:pic>
        <p:nvPicPr>
          <p:cNvPr id="4" name="Picture 3">
            <a:extLst>
              <a:ext uri="{FF2B5EF4-FFF2-40B4-BE49-F238E27FC236}">
                <a16:creationId xmlns:a16="http://schemas.microsoft.com/office/drawing/2014/main" id="{F3FB77B9-6246-4237-B32F-0CFACEE46439}"/>
              </a:ext>
            </a:extLst>
          </p:cNvPr>
          <p:cNvPicPr>
            <a:picLocks noChangeAspect="1"/>
          </p:cNvPicPr>
          <p:nvPr/>
        </p:nvPicPr>
        <p:blipFill>
          <a:blip r:embed="rId2"/>
          <a:stretch>
            <a:fillRect/>
          </a:stretch>
        </p:blipFill>
        <p:spPr>
          <a:xfrm>
            <a:off x="1266825" y="1690688"/>
            <a:ext cx="9658350" cy="4610100"/>
          </a:xfrm>
          <a:prstGeom prst="rect">
            <a:avLst/>
          </a:prstGeom>
        </p:spPr>
      </p:pic>
    </p:spTree>
    <p:extLst>
      <p:ext uri="{BB962C8B-B14F-4D97-AF65-F5344CB8AC3E}">
        <p14:creationId xmlns:p14="http://schemas.microsoft.com/office/powerpoint/2010/main" val="270977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1D1D-3DBA-4E3C-860A-CFA414E9967D}"/>
              </a:ext>
            </a:extLst>
          </p:cNvPr>
          <p:cNvSpPr>
            <a:spLocks noGrp="1"/>
          </p:cNvSpPr>
          <p:nvPr>
            <p:ph type="title"/>
          </p:nvPr>
        </p:nvSpPr>
        <p:spPr/>
        <p:txBody>
          <a:bodyPr anchor="t"/>
          <a:lstStyle/>
          <a:p>
            <a:pPr algn="ctr"/>
            <a:r>
              <a:rPr lang="en-US" dirty="0"/>
              <a:t>Relational Model</a:t>
            </a:r>
          </a:p>
        </p:txBody>
      </p:sp>
      <p:sp>
        <p:nvSpPr>
          <p:cNvPr id="3" name="Content Placeholder 2">
            <a:extLst>
              <a:ext uri="{FF2B5EF4-FFF2-40B4-BE49-F238E27FC236}">
                <a16:creationId xmlns:a16="http://schemas.microsoft.com/office/drawing/2014/main" id="{17663A7C-40A0-4C97-B565-71A3B6FC6463}"/>
              </a:ext>
            </a:extLst>
          </p:cNvPr>
          <p:cNvSpPr>
            <a:spLocks noGrp="1"/>
          </p:cNvSpPr>
          <p:nvPr>
            <p:ph idx="1"/>
          </p:nvPr>
        </p:nvSpPr>
        <p:spPr/>
        <p:txBody>
          <a:bodyPr/>
          <a:lstStyle/>
          <a:p>
            <a:pPr>
              <a:lnSpc>
                <a:spcPct val="100000"/>
              </a:lnSpc>
              <a:spcAft>
                <a:spcPts val="1800"/>
              </a:spcAft>
            </a:pPr>
            <a:r>
              <a:rPr lang="en-US" dirty="0"/>
              <a:t>First-order predicate logic</a:t>
            </a:r>
          </a:p>
          <a:p>
            <a:pPr>
              <a:lnSpc>
                <a:spcPct val="100000"/>
              </a:lnSpc>
              <a:spcAft>
                <a:spcPts val="1800"/>
              </a:spcAft>
            </a:pPr>
            <a:r>
              <a:rPr lang="en-US" dirty="0"/>
              <a:t>Described by Edgar Codd in 1969</a:t>
            </a:r>
          </a:p>
          <a:p>
            <a:pPr>
              <a:lnSpc>
                <a:spcPct val="100000"/>
              </a:lnSpc>
              <a:spcAft>
                <a:spcPts val="1800"/>
              </a:spcAft>
            </a:pPr>
            <a:r>
              <a:rPr lang="en-US" dirty="0"/>
              <a:t>Data represented in terms of tuples</a:t>
            </a:r>
          </a:p>
          <a:p>
            <a:pPr>
              <a:lnSpc>
                <a:spcPct val="100000"/>
              </a:lnSpc>
              <a:spcAft>
                <a:spcPts val="1800"/>
              </a:spcAft>
            </a:pPr>
            <a:r>
              <a:rPr lang="en-US" dirty="0"/>
              <a:t>Purpose is to provide declarative method for specifying data and queries</a:t>
            </a:r>
          </a:p>
        </p:txBody>
      </p:sp>
      <p:pic>
        <p:nvPicPr>
          <p:cNvPr id="8" name="Picture 7">
            <a:extLst>
              <a:ext uri="{FF2B5EF4-FFF2-40B4-BE49-F238E27FC236}">
                <a16:creationId xmlns:a16="http://schemas.microsoft.com/office/drawing/2014/main" id="{7FE12307-8501-4FEA-B317-FA022562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03" y="1257300"/>
            <a:ext cx="2673206" cy="3800767"/>
          </a:xfrm>
          <a:prstGeom prst="rect">
            <a:avLst/>
          </a:prstGeom>
        </p:spPr>
      </p:pic>
    </p:spTree>
    <p:extLst>
      <p:ext uri="{BB962C8B-B14F-4D97-AF65-F5344CB8AC3E}">
        <p14:creationId xmlns:p14="http://schemas.microsoft.com/office/powerpoint/2010/main" val="12737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23F6-3F75-4DA4-AA79-C0D22230DF83}"/>
              </a:ext>
            </a:extLst>
          </p:cNvPr>
          <p:cNvSpPr>
            <a:spLocks noGrp="1"/>
          </p:cNvSpPr>
          <p:nvPr>
            <p:ph type="title"/>
          </p:nvPr>
        </p:nvSpPr>
        <p:spPr/>
        <p:txBody>
          <a:bodyPr/>
          <a:lstStyle/>
          <a:p>
            <a:r>
              <a:rPr lang="en-US" dirty="0"/>
              <a:t>Real World: Why Relational</a:t>
            </a:r>
          </a:p>
        </p:txBody>
      </p:sp>
      <p:sp>
        <p:nvSpPr>
          <p:cNvPr id="3" name="Rectangle: Rounded Corners 2">
            <a:extLst>
              <a:ext uri="{FF2B5EF4-FFF2-40B4-BE49-F238E27FC236}">
                <a16:creationId xmlns:a16="http://schemas.microsoft.com/office/drawing/2014/main" id="{22ED00BE-69B1-45D9-BC7A-761CFEA8941A}"/>
              </a:ext>
            </a:extLst>
          </p:cNvPr>
          <p:cNvSpPr/>
          <p:nvPr/>
        </p:nvSpPr>
        <p:spPr>
          <a:xfrm>
            <a:off x="1996887"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Skillset</a:t>
            </a:r>
          </a:p>
        </p:txBody>
      </p:sp>
      <p:sp>
        <p:nvSpPr>
          <p:cNvPr id="4" name="Rectangle: Rounded Corners 3">
            <a:extLst>
              <a:ext uri="{FF2B5EF4-FFF2-40B4-BE49-F238E27FC236}">
                <a16:creationId xmlns:a16="http://schemas.microsoft.com/office/drawing/2014/main" id="{C31118B2-61CA-4C3A-A43D-3949410EC26F}"/>
              </a:ext>
            </a:extLst>
          </p:cNvPr>
          <p:cNvSpPr/>
          <p:nvPr/>
        </p:nvSpPr>
        <p:spPr>
          <a:xfrm>
            <a:off x="6730253" y="23421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Time to Market</a:t>
            </a:r>
          </a:p>
        </p:txBody>
      </p:sp>
      <p:sp>
        <p:nvSpPr>
          <p:cNvPr id="5" name="Rectangle: Rounded Corners 4">
            <a:extLst>
              <a:ext uri="{FF2B5EF4-FFF2-40B4-BE49-F238E27FC236}">
                <a16:creationId xmlns:a16="http://schemas.microsoft.com/office/drawing/2014/main" id="{388FF69E-40F4-4414-84E0-635EA0C2686E}"/>
              </a:ext>
            </a:extLst>
          </p:cNvPr>
          <p:cNvSpPr/>
          <p:nvPr/>
        </p:nvSpPr>
        <p:spPr>
          <a:xfrm>
            <a:off x="4363569" y="395754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Products</a:t>
            </a:r>
          </a:p>
        </p:txBody>
      </p:sp>
    </p:spTree>
    <p:extLst>
      <p:ext uri="{BB962C8B-B14F-4D97-AF65-F5344CB8AC3E}">
        <p14:creationId xmlns:p14="http://schemas.microsoft.com/office/powerpoint/2010/main" val="5674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0B12-EB38-4735-B5D1-1E02CC6F7E82}"/>
              </a:ext>
            </a:extLst>
          </p:cNvPr>
          <p:cNvSpPr>
            <a:spLocks noGrp="1"/>
          </p:cNvSpPr>
          <p:nvPr>
            <p:ph type="title"/>
          </p:nvPr>
        </p:nvSpPr>
        <p:spPr/>
        <p:txBody>
          <a:bodyPr/>
          <a:lstStyle/>
          <a:p>
            <a:r>
              <a:rPr lang="en-US" dirty="0"/>
              <a:t>Issues Found in Real-World Project</a:t>
            </a:r>
          </a:p>
        </p:txBody>
      </p:sp>
      <p:sp>
        <p:nvSpPr>
          <p:cNvPr id="3" name="Content Placeholder 2">
            <a:extLst>
              <a:ext uri="{FF2B5EF4-FFF2-40B4-BE49-F238E27FC236}">
                <a16:creationId xmlns:a16="http://schemas.microsoft.com/office/drawing/2014/main" id="{FBA112F5-1F37-4F34-9E1D-617E518098BD}"/>
              </a:ext>
            </a:extLst>
          </p:cNvPr>
          <p:cNvSpPr>
            <a:spLocks noGrp="1"/>
          </p:cNvSpPr>
          <p:nvPr>
            <p:ph idx="1"/>
          </p:nvPr>
        </p:nvSpPr>
        <p:spPr/>
        <p:txBody>
          <a:bodyPr/>
          <a:lstStyle/>
          <a:p>
            <a:r>
              <a:rPr lang="en-US" dirty="0"/>
              <a:t>Searching against the attributes is difficult</a:t>
            </a:r>
          </a:p>
          <a:p>
            <a:r>
              <a:rPr lang="en-US" dirty="0"/>
              <a:t>Navigation is deep</a:t>
            </a:r>
          </a:p>
        </p:txBody>
      </p:sp>
    </p:spTree>
    <p:extLst>
      <p:ext uri="{BB962C8B-B14F-4D97-AF65-F5344CB8AC3E}">
        <p14:creationId xmlns:p14="http://schemas.microsoft.com/office/powerpoint/2010/main" val="3037200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Very Quick Into to Cosmos DB</a:t>
            </a:r>
          </a:p>
        </p:txBody>
      </p:sp>
    </p:spTree>
    <p:extLst>
      <p:ext uri="{BB962C8B-B14F-4D97-AF65-F5344CB8AC3E}">
        <p14:creationId xmlns:p14="http://schemas.microsoft.com/office/powerpoint/2010/main" val="1726371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49E667C6-B906-42D5-B7AA-E0B5DCF90562}"/>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D0AA0BE-C1F2-4377-8E46-8CE2ED1F7F29}"/>
              </a:ext>
            </a:extLst>
          </p:cNvPr>
          <p:cNvSpPr>
            <a:spLocks noGrp="1"/>
          </p:cNvSpPr>
          <p:nvPr>
            <p:ph type="title"/>
          </p:nvPr>
        </p:nvSpPr>
        <p:spPr/>
        <p:txBody>
          <a:bodyPr/>
          <a:lstStyle/>
          <a:p>
            <a:r>
              <a:rPr lang="en-US" dirty="0"/>
              <a:t>Azure Cosmos DB</a:t>
            </a:r>
          </a:p>
        </p:txBody>
      </p:sp>
      <p:pic>
        <p:nvPicPr>
          <p:cNvPr id="3" name="Picture 2">
            <a:extLst>
              <a:ext uri="{FF2B5EF4-FFF2-40B4-BE49-F238E27FC236}">
                <a16:creationId xmlns:a16="http://schemas.microsoft.com/office/drawing/2014/main" id="{A705BEE3-4E64-4532-A72A-20A719F8B03B}"/>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4" name="Freeform: Shape 3">
            <a:extLst>
              <a:ext uri="{FF2B5EF4-FFF2-40B4-BE49-F238E27FC236}">
                <a16:creationId xmlns:a16="http://schemas.microsoft.com/office/drawing/2014/main" id="{2BD5BF44-AAD5-46B7-AF22-400119E4945E}"/>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EF91567-D00C-489B-9AB0-EC2B715A13DA}"/>
              </a:ext>
            </a:extLst>
          </p:cNvPr>
          <p:cNvGrpSpPr/>
          <p:nvPr/>
        </p:nvGrpSpPr>
        <p:grpSpPr>
          <a:xfrm>
            <a:off x="9278176" y="6154848"/>
            <a:ext cx="223240" cy="433634"/>
            <a:chOff x="9576336" y="6019901"/>
            <a:chExt cx="223240" cy="433634"/>
          </a:xfrm>
        </p:grpSpPr>
        <p:sp>
          <p:nvSpPr>
            <p:cNvPr id="6" name="Freeform: Shape 411">
              <a:extLst>
                <a:ext uri="{FF2B5EF4-FFF2-40B4-BE49-F238E27FC236}">
                  <a16:creationId xmlns:a16="http://schemas.microsoft.com/office/drawing/2014/main" id="{80A246A2-630A-48C7-B8E6-20972576A033}"/>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2F8F1FF-09E2-4F3C-8C33-93DFA47C1A9D}"/>
                </a:ext>
              </a:extLst>
            </p:cNvPr>
            <p:cNvGrpSpPr/>
            <p:nvPr/>
          </p:nvGrpSpPr>
          <p:grpSpPr>
            <a:xfrm>
              <a:off x="9576336" y="6019901"/>
              <a:ext cx="223240" cy="357070"/>
              <a:chOff x="9523117" y="5842588"/>
              <a:chExt cx="329677" cy="527319"/>
            </a:xfrm>
          </p:grpSpPr>
          <p:sp>
            <p:nvSpPr>
              <p:cNvPr id="8" name="Oval 903">
                <a:extLst>
                  <a:ext uri="{FF2B5EF4-FFF2-40B4-BE49-F238E27FC236}">
                    <a16:creationId xmlns:a16="http://schemas.microsoft.com/office/drawing/2014/main" id="{B5FD48D2-D22B-4B40-A3EF-8AAC32270484}"/>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A1E52684-552F-4CD2-A8A9-E9F95B496389}"/>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B2E947E8-A8C7-49D5-83CC-3660CD23425D}"/>
              </a:ext>
            </a:extLst>
          </p:cNvPr>
          <p:cNvGrpSpPr/>
          <p:nvPr/>
        </p:nvGrpSpPr>
        <p:grpSpPr>
          <a:xfrm>
            <a:off x="7468054" y="6382515"/>
            <a:ext cx="223240" cy="431604"/>
            <a:chOff x="7468054" y="6382515"/>
            <a:chExt cx="223240" cy="431604"/>
          </a:xfrm>
        </p:grpSpPr>
        <p:sp>
          <p:nvSpPr>
            <p:cNvPr id="11" name="Freeform: Shape 411">
              <a:extLst>
                <a:ext uri="{FF2B5EF4-FFF2-40B4-BE49-F238E27FC236}">
                  <a16:creationId xmlns:a16="http://schemas.microsoft.com/office/drawing/2014/main" id="{BF9665D5-2F9D-4891-ACDB-C208F87B20D8}"/>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D9547C1-E62E-4E1A-AA65-48978F4779C1}"/>
                </a:ext>
              </a:extLst>
            </p:cNvPr>
            <p:cNvGrpSpPr/>
            <p:nvPr/>
          </p:nvGrpSpPr>
          <p:grpSpPr>
            <a:xfrm>
              <a:off x="7468054" y="6382515"/>
              <a:ext cx="223240" cy="357070"/>
              <a:chOff x="7414835" y="6205202"/>
              <a:chExt cx="329677" cy="527319"/>
            </a:xfrm>
          </p:grpSpPr>
          <p:sp>
            <p:nvSpPr>
              <p:cNvPr id="13" name="Oval 12">
                <a:extLst>
                  <a:ext uri="{FF2B5EF4-FFF2-40B4-BE49-F238E27FC236}">
                    <a16:creationId xmlns:a16="http://schemas.microsoft.com/office/drawing/2014/main" id="{C44A414F-5A91-45E4-958E-542E215C299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348FF37C-6B17-467F-A250-D427003F2668}"/>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98F1BFA4-3BE1-4FC0-BE88-26A93A18FAD2}"/>
              </a:ext>
            </a:extLst>
          </p:cNvPr>
          <p:cNvGrpSpPr/>
          <p:nvPr/>
        </p:nvGrpSpPr>
        <p:grpSpPr>
          <a:xfrm>
            <a:off x="6207483" y="5803084"/>
            <a:ext cx="223240" cy="433634"/>
            <a:chOff x="6393022" y="6019901"/>
            <a:chExt cx="223240" cy="433634"/>
          </a:xfrm>
        </p:grpSpPr>
        <p:sp>
          <p:nvSpPr>
            <p:cNvPr id="16" name="Freeform: Shape 411">
              <a:extLst>
                <a:ext uri="{FF2B5EF4-FFF2-40B4-BE49-F238E27FC236}">
                  <a16:creationId xmlns:a16="http://schemas.microsoft.com/office/drawing/2014/main" id="{8BF8FE4A-6EA7-4D55-8D04-BDD311D2C235}"/>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00F2EE71-08C0-47AB-A678-76912D8A9AC1}"/>
                </a:ext>
              </a:extLst>
            </p:cNvPr>
            <p:cNvGrpSpPr/>
            <p:nvPr/>
          </p:nvGrpSpPr>
          <p:grpSpPr>
            <a:xfrm>
              <a:off x="6393022" y="6019901"/>
              <a:ext cx="223240" cy="357070"/>
              <a:chOff x="6339803" y="5842588"/>
              <a:chExt cx="329677" cy="527319"/>
            </a:xfrm>
          </p:grpSpPr>
          <p:sp>
            <p:nvSpPr>
              <p:cNvPr id="18" name="Oval 27">
                <a:extLst>
                  <a:ext uri="{FF2B5EF4-FFF2-40B4-BE49-F238E27FC236}">
                    <a16:creationId xmlns:a16="http://schemas.microsoft.com/office/drawing/2014/main" id="{E6A4CAA7-000D-438B-BD7B-EB94BE95FCEB}"/>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5DA189C7-6881-4D1F-AFAB-2F5DAC018C77}"/>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789C2C18-1109-4F6F-839C-B8F86F377CEA}"/>
              </a:ext>
            </a:extLst>
          </p:cNvPr>
          <p:cNvGrpSpPr/>
          <p:nvPr/>
        </p:nvGrpSpPr>
        <p:grpSpPr>
          <a:xfrm>
            <a:off x="2183561" y="6187406"/>
            <a:ext cx="223240" cy="450322"/>
            <a:chOff x="2418475" y="6242316"/>
            <a:chExt cx="223240" cy="450322"/>
          </a:xfrm>
        </p:grpSpPr>
        <p:sp>
          <p:nvSpPr>
            <p:cNvPr id="21" name="Freeform: Shape 411">
              <a:extLst>
                <a:ext uri="{FF2B5EF4-FFF2-40B4-BE49-F238E27FC236}">
                  <a16:creationId xmlns:a16="http://schemas.microsoft.com/office/drawing/2014/main" id="{6BB58037-D0CC-4286-9F3F-2C18BF7E5082}"/>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C45B0129-96FD-4B4B-BBF6-22E637E80CA5}"/>
                </a:ext>
              </a:extLst>
            </p:cNvPr>
            <p:cNvGrpSpPr/>
            <p:nvPr/>
          </p:nvGrpSpPr>
          <p:grpSpPr>
            <a:xfrm>
              <a:off x="2418475" y="6242316"/>
              <a:ext cx="223240" cy="357070"/>
              <a:chOff x="2365256" y="6065003"/>
              <a:chExt cx="329677" cy="527319"/>
            </a:xfrm>
          </p:grpSpPr>
          <p:sp>
            <p:nvSpPr>
              <p:cNvPr id="23" name="Oval 6">
                <a:extLst>
                  <a:ext uri="{FF2B5EF4-FFF2-40B4-BE49-F238E27FC236}">
                    <a16:creationId xmlns:a16="http://schemas.microsoft.com/office/drawing/2014/main" id="{43C51805-978F-4E1D-A1A6-DADB5BB47520}"/>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EA17EEBF-8E01-44A3-B7A8-4789BDD10295}"/>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5" name="TextBox 24">
            <a:extLst>
              <a:ext uri="{FF2B5EF4-FFF2-40B4-BE49-F238E27FC236}">
                <a16:creationId xmlns:a16="http://schemas.microsoft.com/office/drawing/2014/main" id="{512EB60B-106F-49A4-91BE-788C5AB6CC17}"/>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26" name="TextBox 25">
            <a:extLst>
              <a:ext uri="{FF2B5EF4-FFF2-40B4-BE49-F238E27FC236}">
                <a16:creationId xmlns:a16="http://schemas.microsoft.com/office/drawing/2014/main" id="{04295C80-229D-48E0-8BB2-8F3362FE84A9}"/>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7271E82A-DDD0-4266-AA48-F3058D50D12D}"/>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28" name="TextBox 27">
            <a:extLst>
              <a:ext uri="{FF2B5EF4-FFF2-40B4-BE49-F238E27FC236}">
                <a16:creationId xmlns:a16="http://schemas.microsoft.com/office/drawing/2014/main" id="{AD9646B6-81C8-48F9-8BE5-576376051727}"/>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29" name="TextBox 28">
            <a:extLst>
              <a:ext uri="{FF2B5EF4-FFF2-40B4-BE49-F238E27FC236}">
                <a16:creationId xmlns:a16="http://schemas.microsoft.com/office/drawing/2014/main" id="{4D2F12EC-0E98-48EA-831A-0AB2DE33A92F}"/>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30" name="TextBox 29">
            <a:extLst>
              <a:ext uri="{FF2B5EF4-FFF2-40B4-BE49-F238E27FC236}">
                <a16:creationId xmlns:a16="http://schemas.microsoft.com/office/drawing/2014/main" id="{DECC7838-81DE-4936-82D7-C54F9145DC32}"/>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31" name="Group 30">
            <a:extLst>
              <a:ext uri="{FF2B5EF4-FFF2-40B4-BE49-F238E27FC236}">
                <a16:creationId xmlns:a16="http://schemas.microsoft.com/office/drawing/2014/main" id="{96F2F41C-7128-4B26-BD1C-AFE9B916BC68}"/>
              </a:ext>
            </a:extLst>
          </p:cNvPr>
          <p:cNvGrpSpPr/>
          <p:nvPr/>
        </p:nvGrpSpPr>
        <p:grpSpPr>
          <a:xfrm>
            <a:off x="2360496" y="2216600"/>
            <a:ext cx="1294027" cy="440630"/>
            <a:chOff x="1880903" y="2175418"/>
            <a:chExt cx="1294027" cy="440630"/>
          </a:xfrm>
        </p:grpSpPr>
        <p:sp>
          <p:nvSpPr>
            <p:cNvPr id="32" name="TextBox 31">
              <a:extLst>
                <a:ext uri="{FF2B5EF4-FFF2-40B4-BE49-F238E27FC236}">
                  <a16:creationId xmlns:a16="http://schemas.microsoft.com/office/drawing/2014/main" id="{58324AC8-E6AB-4F87-896F-F9F116C7A9A3}"/>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33" name="Group 32">
              <a:extLst>
                <a:ext uri="{FF2B5EF4-FFF2-40B4-BE49-F238E27FC236}">
                  <a16:creationId xmlns:a16="http://schemas.microsoft.com/office/drawing/2014/main" id="{1D15EFA4-A160-4BC2-BF33-130736BAF58B}"/>
                </a:ext>
              </a:extLst>
            </p:cNvPr>
            <p:cNvGrpSpPr/>
            <p:nvPr/>
          </p:nvGrpSpPr>
          <p:grpSpPr>
            <a:xfrm>
              <a:off x="1880903" y="2175418"/>
              <a:ext cx="494130" cy="440630"/>
              <a:chOff x="8276702" y="3303923"/>
              <a:chExt cx="657427" cy="586247"/>
            </a:xfrm>
          </p:grpSpPr>
          <p:sp>
            <p:nvSpPr>
              <p:cNvPr id="34" name="Hexagon 33">
                <a:extLst>
                  <a:ext uri="{FF2B5EF4-FFF2-40B4-BE49-F238E27FC236}">
                    <a16:creationId xmlns:a16="http://schemas.microsoft.com/office/drawing/2014/main" id="{3F5979B4-0806-47FB-AD77-185D38BD56CF}"/>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F0F197E-B6C7-4B78-93FD-7BD230B50617}"/>
                  </a:ext>
                </a:extLst>
              </p:cNvPr>
              <p:cNvGrpSpPr/>
              <p:nvPr/>
            </p:nvGrpSpPr>
            <p:grpSpPr>
              <a:xfrm>
                <a:off x="8435042" y="3437010"/>
                <a:ext cx="340743" cy="339628"/>
                <a:chOff x="9378226" y="3437014"/>
                <a:chExt cx="340743" cy="339628"/>
              </a:xfrm>
            </p:grpSpPr>
            <p:sp>
              <p:nvSpPr>
                <p:cNvPr id="36" name="Freeform: Shape 35">
                  <a:extLst>
                    <a:ext uri="{FF2B5EF4-FFF2-40B4-BE49-F238E27FC236}">
                      <a16:creationId xmlns:a16="http://schemas.microsoft.com/office/drawing/2014/main" id="{9A2072EE-848A-4884-88B9-37FB88BE9220}"/>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Freeform: Shape 36">
                  <a:extLst>
                    <a:ext uri="{FF2B5EF4-FFF2-40B4-BE49-F238E27FC236}">
                      <a16:creationId xmlns:a16="http://schemas.microsoft.com/office/drawing/2014/main" id="{FABA0F48-B736-4766-85F8-7AA04725B858}"/>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Shape 37">
                  <a:extLst>
                    <a:ext uri="{FF2B5EF4-FFF2-40B4-BE49-F238E27FC236}">
                      <a16:creationId xmlns:a16="http://schemas.microsoft.com/office/drawing/2014/main" id="{FCFA8F1F-4997-4B0D-A2CB-05D53B76AA3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Freeform: Shape 38">
                  <a:extLst>
                    <a:ext uri="{FF2B5EF4-FFF2-40B4-BE49-F238E27FC236}">
                      <a16:creationId xmlns:a16="http://schemas.microsoft.com/office/drawing/2014/main" id="{2E8672C5-983B-4409-9AB8-D923EBFDE850}"/>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Shape 39">
                  <a:extLst>
                    <a:ext uri="{FF2B5EF4-FFF2-40B4-BE49-F238E27FC236}">
                      <a16:creationId xmlns:a16="http://schemas.microsoft.com/office/drawing/2014/main" id="{B0B87806-A618-4C03-835B-8875308FF154}"/>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 name="Freeform: Shape 40">
                  <a:extLst>
                    <a:ext uri="{FF2B5EF4-FFF2-40B4-BE49-F238E27FC236}">
                      <a16:creationId xmlns:a16="http://schemas.microsoft.com/office/drawing/2014/main" id="{CABA0029-9A91-436A-ADCE-4A6FBADF2479}"/>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Freeform: Shape 41">
                  <a:extLst>
                    <a:ext uri="{FF2B5EF4-FFF2-40B4-BE49-F238E27FC236}">
                      <a16:creationId xmlns:a16="http://schemas.microsoft.com/office/drawing/2014/main" id="{8EECEADB-679B-4437-A30D-DD45EB09339F}"/>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Shape 42">
                  <a:extLst>
                    <a:ext uri="{FF2B5EF4-FFF2-40B4-BE49-F238E27FC236}">
                      <a16:creationId xmlns:a16="http://schemas.microsoft.com/office/drawing/2014/main" id="{7AB62DD9-F09E-44C6-BFF8-0BF69390D92D}"/>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Freeform: Shape 43">
                  <a:extLst>
                    <a:ext uri="{FF2B5EF4-FFF2-40B4-BE49-F238E27FC236}">
                      <a16:creationId xmlns:a16="http://schemas.microsoft.com/office/drawing/2014/main" id="{B22CF5C1-9577-438F-A9AC-5E107D445342}"/>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Freeform: Shape 44">
                  <a:extLst>
                    <a:ext uri="{FF2B5EF4-FFF2-40B4-BE49-F238E27FC236}">
                      <a16:creationId xmlns:a16="http://schemas.microsoft.com/office/drawing/2014/main" id="{00FE9AF0-6937-42B5-9B99-247958ACB612}"/>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46" name="Picture 45">
            <a:extLst>
              <a:ext uri="{FF2B5EF4-FFF2-40B4-BE49-F238E27FC236}">
                <a16:creationId xmlns:a16="http://schemas.microsoft.com/office/drawing/2014/main" id="{3C5EC281-0765-47A4-A1D7-D649AFE318B8}"/>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47" name="Picture 46">
            <a:extLst>
              <a:ext uri="{FF2B5EF4-FFF2-40B4-BE49-F238E27FC236}">
                <a16:creationId xmlns:a16="http://schemas.microsoft.com/office/drawing/2014/main" id="{D52B8647-A31D-461C-9335-FB57236E43EF}"/>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48" name="Graphic 47">
            <a:extLst>
              <a:ext uri="{FF2B5EF4-FFF2-40B4-BE49-F238E27FC236}">
                <a16:creationId xmlns:a16="http://schemas.microsoft.com/office/drawing/2014/main" id="{EC3D6ECB-812B-4E7A-AC51-A642A557B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49" name="TextBox 48">
            <a:extLst>
              <a:ext uri="{FF2B5EF4-FFF2-40B4-BE49-F238E27FC236}">
                <a16:creationId xmlns:a16="http://schemas.microsoft.com/office/drawing/2014/main" id="{5187B550-8B66-4B13-AA72-C51E1CBD19A6}"/>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50" name="Graphic 49">
            <a:extLst>
              <a:ext uri="{FF2B5EF4-FFF2-40B4-BE49-F238E27FC236}">
                <a16:creationId xmlns:a16="http://schemas.microsoft.com/office/drawing/2014/main" id="{212FED72-8B95-4480-B208-D95CE2D5C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51" name="Group 50">
            <a:extLst>
              <a:ext uri="{FF2B5EF4-FFF2-40B4-BE49-F238E27FC236}">
                <a16:creationId xmlns:a16="http://schemas.microsoft.com/office/drawing/2014/main" id="{35E5FEA3-CFF7-455B-9233-385D08660FA8}"/>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790056-580A-4A98-917B-476E5F850556}"/>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217EB237-0CF2-4B64-96E7-16A0D8D20C53}"/>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C8059BE6-0442-4761-B880-FFF1A570044E}"/>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C3C9BFFA-A0A5-4A15-A5F6-171D8B2D1C0C}"/>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88" name="Oval 87">
                  <a:extLst>
                    <a:ext uri="{FF2B5EF4-FFF2-40B4-BE49-F238E27FC236}">
                      <a16:creationId xmlns:a16="http://schemas.microsoft.com/office/drawing/2014/main" id="{0E38FE84-A914-4E7A-9E12-82833A3F9BA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C9ABF246-EA3E-4C64-93EE-3AED7D737FAD}"/>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680C0CCB-E012-42D0-A877-B6D5E6D7ECCC}"/>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91" name="Oval 90">
                  <a:extLst>
                    <a:ext uri="{FF2B5EF4-FFF2-40B4-BE49-F238E27FC236}">
                      <a16:creationId xmlns:a16="http://schemas.microsoft.com/office/drawing/2014/main" id="{90A93F39-9AA5-4F5F-BAB6-3A7A2951A9D0}"/>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96552D9C-2F0F-4A2C-B3D2-F341085779D2}"/>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18D54D38-EBBC-4037-B193-354DEEB78FB4}"/>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94" name="Oval 93">
                  <a:extLst>
                    <a:ext uri="{FF2B5EF4-FFF2-40B4-BE49-F238E27FC236}">
                      <a16:creationId xmlns:a16="http://schemas.microsoft.com/office/drawing/2014/main" id="{0DA13BEB-12D2-494E-8ED4-D142FFD6F0FF}"/>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AF1F8BD3-FD38-4A47-A117-540BAE9871CC}"/>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96" name="Oval 95">
                  <a:extLst>
                    <a:ext uri="{FF2B5EF4-FFF2-40B4-BE49-F238E27FC236}">
                      <a16:creationId xmlns:a16="http://schemas.microsoft.com/office/drawing/2014/main" id="{35FF7888-08A3-4D34-B647-80BDE7A84109}"/>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CA6C3105-CE55-4C50-9151-776B97921F11}"/>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630E47-37F1-4A6E-AA87-967419DA6407}"/>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8A927DE6-3B01-42E5-88E1-B5576DCC473A}"/>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3ED73C7F-82DE-4BF4-AD8C-D95C59896D8F}"/>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A8D47EC-EB0C-4C19-9691-6CAD38AB28A5}"/>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ACECAB77-FD1C-495B-A510-60A9100714A0}"/>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BD47F8C4-EB5F-4F53-959F-D3E3B716AE6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80" name="Oval 79">
                  <a:extLst>
                    <a:ext uri="{FF2B5EF4-FFF2-40B4-BE49-F238E27FC236}">
                      <a16:creationId xmlns:a16="http://schemas.microsoft.com/office/drawing/2014/main" id="{5A1C01A7-3120-4994-884E-FE83EF303A43}"/>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3789B7C2-86DD-4E1D-99DA-18E82703CD8D}"/>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4BB19D5C-E45A-4F4A-9C60-4422E28A8538}"/>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97329ACC-CF42-4EDF-9F0A-A4322FE4E89E}"/>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48DC5AE5-4EEE-4546-97F1-ABCB1A6F3BD2}"/>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2EB1D1D1-B185-44FD-924D-DB9C3F83DC45}"/>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8F5A3E54-94ED-4F9E-963E-5782528EC0CC}"/>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69" name="Oval 68">
                  <a:extLst>
                    <a:ext uri="{FF2B5EF4-FFF2-40B4-BE49-F238E27FC236}">
                      <a16:creationId xmlns:a16="http://schemas.microsoft.com/office/drawing/2014/main" id="{2BBFB846-8B19-4608-83A7-047B06FD84DB}"/>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3664D3A2-5F9B-467C-A29E-523E98931B6E}"/>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42836F91-1121-4DED-94F8-01E199056F7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72" name="Oval 71">
                  <a:extLst>
                    <a:ext uri="{FF2B5EF4-FFF2-40B4-BE49-F238E27FC236}">
                      <a16:creationId xmlns:a16="http://schemas.microsoft.com/office/drawing/2014/main" id="{B5F35571-A4B2-45E3-9820-4B410FD1DCFD}"/>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3498368E-64A7-4699-AF59-DA2781A27B45}"/>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18E8C332-A00B-40E2-9674-A583064D8D0D}"/>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75" name="Oval 74">
                  <a:extLst>
                    <a:ext uri="{FF2B5EF4-FFF2-40B4-BE49-F238E27FC236}">
                      <a16:creationId xmlns:a16="http://schemas.microsoft.com/office/drawing/2014/main" id="{36092CC4-8467-4F35-B80E-3E19BED65423}"/>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2D3C294E-4AA9-4795-8A5A-1A31474B592C}"/>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62ED2C51-98CB-4A46-AEE3-0F828E36CE77}"/>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09697C2B-E728-4279-BF65-79EBF194E372}"/>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C013FAF0-A9C4-4C49-87C5-8CD96511D2D6}"/>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1A2D37E6-2064-4E1D-9F15-97EAC6EC2B70}"/>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13023562-01D0-4E99-B9DF-D18BE2925B8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E4342BFB-A7A3-421B-8FB5-7A48468ED5FD}"/>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679E3448-2037-4219-A2C3-535A1AFDDF84}"/>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7B1F15E7-B84E-4B32-B535-BBB8625678F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4E358094-E924-45C6-B5D7-E2FDAD74E002}"/>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5C4DEBA5-1E84-4CFA-BF43-1A7D6592961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0AEFC3B7-2508-4A91-92DE-C3C8EAEC39E2}"/>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57" name="TextBox 56">
                <a:extLst>
                  <a:ext uri="{FF2B5EF4-FFF2-40B4-BE49-F238E27FC236}">
                    <a16:creationId xmlns:a16="http://schemas.microsoft.com/office/drawing/2014/main" id="{EE18DEAB-BA13-4181-AA93-DA87047BE57D}"/>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312346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par>
                                <p:cTn id="57" presetID="2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par>
                                <p:cTn id="72" presetID="22" presetClass="entr" presetSubtype="4"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down)">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5" grpId="0"/>
      <p:bldP spid="26" grpId="0"/>
      <p:bldP spid="27" grpId="0"/>
      <p:bldP spid="28" grpId="0"/>
      <p:bldP spid="29" grpId="0"/>
      <p:bldP spid="30"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Core (SQL) API</a:t>
            </a:r>
          </a:p>
        </p:txBody>
      </p:sp>
    </p:spTree>
    <p:extLst>
      <p:ext uri="{BB962C8B-B14F-4D97-AF65-F5344CB8AC3E}">
        <p14:creationId xmlns:p14="http://schemas.microsoft.com/office/powerpoint/2010/main" val="24598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MongoDB</a:t>
            </a:r>
          </a:p>
        </p:txBody>
      </p:sp>
    </p:spTree>
    <p:extLst>
      <p:ext uri="{BB962C8B-B14F-4D97-AF65-F5344CB8AC3E}">
        <p14:creationId xmlns:p14="http://schemas.microsoft.com/office/powerpoint/2010/main" val="12289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Table Storage</a:t>
            </a:r>
          </a:p>
        </p:txBody>
      </p:sp>
    </p:spTree>
    <p:extLst>
      <p:ext uri="{BB962C8B-B14F-4D97-AF65-F5344CB8AC3E}">
        <p14:creationId xmlns:p14="http://schemas.microsoft.com/office/powerpoint/2010/main" val="774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Gremlin</a:t>
            </a:r>
          </a:p>
        </p:txBody>
      </p:sp>
    </p:spTree>
    <p:extLst>
      <p:ext uri="{BB962C8B-B14F-4D97-AF65-F5344CB8AC3E}">
        <p14:creationId xmlns:p14="http://schemas.microsoft.com/office/powerpoint/2010/main" val="15321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95D9-B27B-4380-8F14-355AD805473E}"/>
              </a:ext>
            </a:extLst>
          </p:cNvPr>
          <p:cNvSpPr>
            <a:spLocks noGrp="1"/>
          </p:cNvSpPr>
          <p:nvPr>
            <p:ph type="title"/>
          </p:nvPr>
        </p:nvSpPr>
        <p:spPr/>
        <p:txBody>
          <a:bodyPr/>
          <a:lstStyle/>
          <a:p>
            <a:r>
              <a:rPr lang="en-US" dirty="0"/>
              <a:t>Which Azure Cosmos DB Data API?</a:t>
            </a:r>
          </a:p>
        </p:txBody>
      </p:sp>
      <p:sp>
        <p:nvSpPr>
          <p:cNvPr id="22" name="TextBox 21">
            <a:extLst>
              <a:ext uri="{FF2B5EF4-FFF2-40B4-BE49-F238E27FC236}">
                <a16:creationId xmlns:a16="http://schemas.microsoft.com/office/drawing/2014/main" id="{24C00E0D-A0E5-47D4-8ECA-0FE66A115618}"/>
              </a:ext>
            </a:extLst>
          </p:cNvPr>
          <p:cNvSpPr txBox="1"/>
          <p:nvPr/>
        </p:nvSpPr>
        <p:spPr>
          <a:xfrm>
            <a:off x="838200" y="2232228"/>
            <a:ext cx="11044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24" name="Picture 23">
            <a:extLst>
              <a:ext uri="{FF2B5EF4-FFF2-40B4-BE49-F238E27FC236}">
                <a16:creationId xmlns:a16="http://schemas.microsoft.com/office/drawing/2014/main" id="{99B93823-3B4C-4FBB-98D5-24511222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36" y="2309053"/>
            <a:ext cx="2588564" cy="862012"/>
          </a:xfrm>
          <a:prstGeom prst="rect">
            <a:avLst/>
          </a:prstGeom>
        </p:spPr>
      </p:pic>
      <p:pic>
        <p:nvPicPr>
          <p:cNvPr id="26" name="Picture 25">
            <a:extLst>
              <a:ext uri="{FF2B5EF4-FFF2-40B4-BE49-F238E27FC236}">
                <a16:creationId xmlns:a16="http://schemas.microsoft.com/office/drawing/2014/main" id="{D126622A-195D-438B-BFD0-519EF7D50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2390775"/>
            <a:ext cx="780290" cy="780290"/>
          </a:xfrm>
          <a:prstGeom prst="rect">
            <a:avLst/>
          </a:prstGeom>
        </p:spPr>
      </p:pic>
      <p:pic>
        <p:nvPicPr>
          <p:cNvPr id="28" name="Picture 27">
            <a:extLst>
              <a:ext uri="{FF2B5EF4-FFF2-40B4-BE49-F238E27FC236}">
                <a16:creationId xmlns:a16="http://schemas.microsoft.com/office/drawing/2014/main" id="{C40ABBF7-6AD4-404A-AC2E-D9443BA4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40" y="2390775"/>
            <a:ext cx="2217478" cy="857250"/>
          </a:xfrm>
          <a:prstGeom prst="rect">
            <a:avLst/>
          </a:prstGeom>
        </p:spPr>
      </p:pic>
      <p:pic>
        <p:nvPicPr>
          <p:cNvPr id="30" name="Picture 29">
            <a:extLst>
              <a:ext uri="{FF2B5EF4-FFF2-40B4-BE49-F238E27FC236}">
                <a16:creationId xmlns:a16="http://schemas.microsoft.com/office/drawing/2014/main" id="{733F5D30-068E-42A5-B1CF-AE436BDEA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4843" y="2390775"/>
            <a:ext cx="1549590" cy="1038225"/>
          </a:xfrm>
          <a:prstGeom prst="rect">
            <a:avLst/>
          </a:prstGeom>
        </p:spPr>
      </p:pic>
      <p:sp>
        <p:nvSpPr>
          <p:cNvPr id="31" name="Rectangle: Rounded Corners 30">
            <a:extLst>
              <a:ext uri="{FF2B5EF4-FFF2-40B4-BE49-F238E27FC236}">
                <a16:creationId xmlns:a16="http://schemas.microsoft.com/office/drawing/2014/main" id="{398E6FBA-A0CE-4E79-9EFB-8C19FBE00221}"/>
              </a:ext>
            </a:extLst>
          </p:cNvPr>
          <p:cNvSpPr/>
          <p:nvPr/>
        </p:nvSpPr>
        <p:spPr>
          <a:xfrm>
            <a:off x="4050813" y="378943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Cassandra</a:t>
            </a:r>
          </a:p>
        </p:txBody>
      </p:sp>
    </p:spTree>
    <p:extLst>
      <p:ext uri="{BB962C8B-B14F-4D97-AF65-F5344CB8AC3E}">
        <p14:creationId xmlns:p14="http://schemas.microsoft.com/office/powerpoint/2010/main" val="3557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17A5-4F05-4111-B4FE-B7638BE3DA65}"/>
              </a:ext>
            </a:extLst>
          </p:cNvPr>
          <p:cNvSpPr>
            <a:spLocks noGrp="1"/>
          </p:cNvSpPr>
          <p:nvPr>
            <p:ph type="title"/>
          </p:nvPr>
        </p:nvSpPr>
        <p:spPr/>
        <p:txBody>
          <a:bodyPr/>
          <a:lstStyle/>
          <a:p>
            <a:r>
              <a:rPr lang="en-US" dirty="0"/>
              <a:t>Migrating to NoSQL</a:t>
            </a:r>
          </a:p>
        </p:txBody>
      </p:sp>
    </p:spTree>
    <p:extLst>
      <p:ext uri="{BB962C8B-B14F-4D97-AF65-F5344CB8AC3E}">
        <p14:creationId xmlns:p14="http://schemas.microsoft.com/office/powerpoint/2010/main" val="314909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Tree>
    <p:extLst>
      <p:ext uri="{BB962C8B-B14F-4D97-AF65-F5344CB8AC3E}">
        <p14:creationId xmlns:p14="http://schemas.microsoft.com/office/powerpoint/2010/main" val="13179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977-C9FD-40D7-BA60-0C33A354B5FA}"/>
              </a:ext>
            </a:extLst>
          </p:cNvPr>
          <p:cNvSpPr>
            <a:spLocks noGrp="1"/>
          </p:cNvSpPr>
          <p:nvPr>
            <p:ph type="title"/>
          </p:nvPr>
        </p:nvSpPr>
        <p:spPr/>
        <p:txBody>
          <a:bodyPr/>
          <a:lstStyle/>
          <a:p>
            <a:r>
              <a:rPr lang="en-US" dirty="0"/>
              <a:t>Document Database Structure</a:t>
            </a:r>
          </a:p>
        </p:txBody>
      </p:sp>
      <p:sp>
        <p:nvSpPr>
          <p:cNvPr id="3" name="Rectangle: Rounded Corners 2">
            <a:extLst>
              <a:ext uri="{FF2B5EF4-FFF2-40B4-BE49-F238E27FC236}">
                <a16:creationId xmlns:a16="http://schemas.microsoft.com/office/drawing/2014/main" id="{22C81C80-1404-475C-B074-9027F20E5FE9}"/>
              </a:ext>
            </a:extLst>
          </p:cNvPr>
          <p:cNvSpPr/>
          <p:nvPr/>
        </p:nvSpPr>
        <p:spPr>
          <a:xfrm>
            <a:off x="494852" y="1690688"/>
            <a:ext cx="11037346"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Cosmos DB Account</a:t>
            </a:r>
          </a:p>
        </p:txBody>
      </p:sp>
      <p:sp>
        <p:nvSpPr>
          <p:cNvPr id="4" name="Rectangle: Rounded Corners 3">
            <a:extLst>
              <a:ext uri="{FF2B5EF4-FFF2-40B4-BE49-F238E27FC236}">
                <a16:creationId xmlns:a16="http://schemas.microsoft.com/office/drawing/2014/main" id="{756C9CB4-B06F-403B-8D95-7AB648FB17FA}"/>
              </a:ext>
            </a:extLst>
          </p:cNvPr>
          <p:cNvSpPr/>
          <p:nvPr/>
        </p:nvSpPr>
        <p:spPr>
          <a:xfrm>
            <a:off x="494852"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5" name="Rectangle: Rounded Corners 4">
            <a:extLst>
              <a:ext uri="{FF2B5EF4-FFF2-40B4-BE49-F238E27FC236}">
                <a16:creationId xmlns:a16="http://schemas.microsoft.com/office/drawing/2014/main" id="{0F867F9B-78AD-4ABD-B9E6-CE0B4EFA856A}"/>
              </a:ext>
            </a:extLst>
          </p:cNvPr>
          <p:cNvSpPr/>
          <p:nvPr/>
        </p:nvSpPr>
        <p:spPr>
          <a:xfrm>
            <a:off x="6153375" y="2939005"/>
            <a:ext cx="5378823" cy="1114154"/>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Database</a:t>
            </a:r>
          </a:p>
        </p:txBody>
      </p:sp>
      <p:sp>
        <p:nvSpPr>
          <p:cNvPr id="6" name="Rectangle: Rounded Corners 5">
            <a:extLst>
              <a:ext uri="{FF2B5EF4-FFF2-40B4-BE49-F238E27FC236}">
                <a16:creationId xmlns:a16="http://schemas.microsoft.com/office/drawing/2014/main" id="{6AB8FD5D-AD52-42F7-B905-5000794E4645}"/>
              </a:ext>
            </a:extLst>
          </p:cNvPr>
          <p:cNvSpPr/>
          <p:nvPr/>
        </p:nvSpPr>
        <p:spPr>
          <a:xfrm>
            <a:off x="494852"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7" name="Rectangle: Rounded Corners 6">
            <a:extLst>
              <a:ext uri="{FF2B5EF4-FFF2-40B4-BE49-F238E27FC236}">
                <a16:creationId xmlns:a16="http://schemas.microsoft.com/office/drawing/2014/main" id="{A4D37EA1-81A7-40C2-9C97-499CE02DFB9B}"/>
              </a:ext>
            </a:extLst>
          </p:cNvPr>
          <p:cNvSpPr/>
          <p:nvPr/>
        </p:nvSpPr>
        <p:spPr>
          <a:xfrm>
            <a:off x="3227293"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8" name="Rectangle: Rounded Corners 7">
            <a:extLst>
              <a:ext uri="{FF2B5EF4-FFF2-40B4-BE49-F238E27FC236}">
                <a16:creationId xmlns:a16="http://schemas.microsoft.com/office/drawing/2014/main" id="{F6C2D48C-2813-4AB9-A5FA-BDE153F3BC76}"/>
              </a:ext>
            </a:extLst>
          </p:cNvPr>
          <p:cNvSpPr/>
          <p:nvPr/>
        </p:nvSpPr>
        <p:spPr>
          <a:xfrm>
            <a:off x="6153375"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9" name="Rectangle: Rounded Corners 8">
            <a:extLst>
              <a:ext uri="{FF2B5EF4-FFF2-40B4-BE49-F238E27FC236}">
                <a16:creationId xmlns:a16="http://schemas.microsoft.com/office/drawing/2014/main" id="{15943922-2EB6-405E-B539-7A1FD184A063}"/>
              </a:ext>
            </a:extLst>
          </p:cNvPr>
          <p:cNvSpPr/>
          <p:nvPr/>
        </p:nvSpPr>
        <p:spPr>
          <a:xfrm>
            <a:off x="8885816" y="4187322"/>
            <a:ext cx="2646382" cy="111415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Container</a:t>
            </a:r>
          </a:p>
        </p:txBody>
      </p:sp>
      <p:sp>
        <p:nvSpPr>
          <p:cNvPr id="10" name="Rectangle: Rounded Corners 9">
            <a:extLst>
              <a:ext uri="{FF2B5EF4-FFF2-40B4-BE49-F238E27FC236}">
                <a16:creationId xmlns:a16="http://schemas.microsoft.com/office/drawing/2014/main" id="{94FEF947-BF36-46C1-A61D-FD825689212A}"/>
              </a:ext>
            </a:extLst>
          </p:cNvPr>
          <p:cNvSpPr/>
          <p:nvPr/>
        </p:nvSpPr>
        <p:spPr>
          <a:xfrm>
            <a:off x="494852"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1" name="Rectangle: Rounded Corners 10">
            <a:extLst>
              <a:ext uri="{FF2B5EF4-FFF2-40B4-BE49-F238E27FC236}">
                <a16:creationId xmlns:a16="http://schemas.microsoft.com/office/drawing/2014/main" id="{28AD7B82-F77F-453C-AA91-572FDB016FC7}"/>
              </a:ext>
            </a:extLst>
          </p:cNvPr>
          <p:cNvSpPr/>
          <p:nvPr/>
        </p:nvSpPr>
        <p:spPr>
          <a:xfrm>
            <a:off x="1882590"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2" name="Rectangle: Rounded Corners 11">
            <a:extLst>
              <a:ext uri="{FF2B5EF4-FFF2-40B4-BE49-F238E27FC236}">
                <a16:creationId xmlns:a16="http://schemas.microsoft.com/office/drawing/2014/main" id="{41F4C4D3-77BA-49C6-9E48-3556B30EC608}"/>
              </a:ext>
            </a:extLst>
          </p:cNvPr>
          <p:cNvSpPr/>
          <p:nvPr/>
        </p:nvSpPr>
        <p:spPr>
          <a:xfrm>
            <a:off x="322729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3" name="Rectangle: Rounded Corners 12">
            <a:extLst>
              <a:ext uri="{FF2B5EF4-FFF2-40B4-BE49-F238E27FC236}">
                <a16:creationId xmlns:a16="http://schemas.microsoft.com/office/drawing/2014/main" id="{82E0B3DA-36F5-4B9D-94A3-F4444167CF28}"/>
              </a:ext>
            </a:extLst>
          </p:cNvPr>
          <p:cNvSpPr/>
          <p:nvPr/>
        </p:nvSpPr>
        <p:spPr>
          <a:xfrm>
            <a:off x="4615031"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4" name="Rectangle: Rounded Corners 13">
            <a:extLst>
              <a:ext uri="{FF2B5EF4-FFF2-40B4-BE49-F238E27FC236}">
                <a16:creationId xmlns:a16="http://schemas.microsoft.com/office/drawing/2014/main" id="{4CE392FA-8877-4F44-A7E5-4706EDF897C5}"/>
              </a:ext>
            </a:extLst>
          </p:cNvPr>
          <p:cNvSpPr/>
          <p:nvPr/>
        </p:nvSpPr>
        <p:spPr>
          <a:xfrm>
            <a:off x="6153375"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5" name="Rectangle: Rounded Corners 14">
            <a:extLst>
              <a:ext uri="{FF2B5EF4-FFF2-40B4-BE49-F238E27FC236}">
                <a16:creationId xmlns:a16="http://schemas.microsoft.com/office/drawing/2014/main" id="{0F5B14EC-B321-4C32-8C03-BC0DF8B81E31}"/>
              </a:ext>
            </a:extLst>
          </p:cNvPr>
          <p:cNvSpPr/>
          <p:nvPr/>
        </p:nvSpPr>
        <p:spPr>
          <a:xfrm>
            <a:off x="7541113" y="5435639"/>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6" name="Rectangle: Rounded Corners 15">
            <a:extLst>
              <a:ext uri="{FF2B5EF4-FFF2-40B4-BE49-F238E27FC236}">
                <a16:creationId xmlns:a16="http://schemas.microsoft.com/office/drawing/2014/main" id="{83F47A3D-EE8F-43CD-B22B-B53A56D12860}"/>
              </a:ext>
            </a:extLst>
          </p:cNvPr>
          <p:cNvSpPr/>
          <p:nvPr/>
        </p:nvSpPr>
        <p:spPr>
          <a:xfrm>
            <a:off x="8921672"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
        <p:nvSpPr>
          <p:cNvPr id="17" name="Rectangle: Rounded Corners 16">
            <a:extLst>
              <a:ext uri="{FF2B5EF4-FFF2-40B4-BE49-F238E27FC236}">
                <a16:creationId xmlns:a16="http://schemas.microsoft.com/office/drawing/2014/main" id="{67B20F89-7506-4444-863F-D844174A3BDC}"/>
              </a:ext>
            </a:extLst>
          </p:cNvPr>
          <p:cNvSpPr/>
          <p:nvPr/>
        </p:nvSpPr>
        <p:spPr>
          <a:xfrm>
            <a:off x="10309410" y="5446396"/>
            <a:ext cx="1258644" cy="6854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Item</a:t>
            </a:r>
          </a:p>
        </p:txBody>
      </p:sp>
    </p:spTree>
    <p:extLst>
      <p:ext uri="{BB962C8B-B14F-4D97-AF65-F5344CB8AC3E}">
        <p14:creationId xmlns:p14="http://schemas.microsoft.com/office/powerpoint/2010/main" val="39823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Tree>
    <p:extLst>
      <p:ext uri="{BB962C8B-B14F-4D97-AF65-F5344CB8AC3E}">
        <p14:creationId xmlns:p14="http://schemas.microsoft.com/office/powerpoint/2010/main" val="361498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1FD1B8-4DE9-453F-A84F-81160D64D3EB}"/>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0" name="Rectangle: Rounded Corners 9">
            <a:extLst>
              <a:ext uri="{FF2B5EF4-FFF2-40B4-BE49-F238E27FC236}">
                <a16:creationId xmlns:a16="http://schemas.microsoft.com/office/drawing/2014/main" id="{DDF78B2C-CCF0-43A2-A410-3B2061EBC9A8}"/>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11" name="Rectangle: Rounded Corners 10">
            <a:extLst>
              <a:ext uri="{FF2B5EF4-FFF2-40B4-BE49-F238E27FC236}">
                <a16:creationId xmlns:a16="http://schemas.microsoft.com/office/drawing/2014/main" id="{83D1722A-87B2-4670-9F30-AD3B10DCB6EE}"/>
              </a:ext>
            </a:extLst>
          </p:cNvPr>
          <p:cNvSpPr/>
          <p:nvPr/>
        </p:nvSpPr>
        <p:spPr>
          <a:xfrm>
            <a:off x="277456" y="4371135"/>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Content</a:t>
            </a:r>
          </a:p>
        </p:txBody>
      </p:sp>
      <p:sp>
        <p:nvSpPr>
          <p:cNvPr id="8" name="Rectangle: Rounded Corners 7">
            <a:extLst>
              <a:ext uri="{FF2B5EF4-FFF2-40B4-BE49-F238E27FC236}">
                <a16:creationId xmlns:a16="http://schemas.microsoft.com/office/drawing/2014/main" id="{16128748-9B43-495E-BFC3-A430878F72E0}"/>
              </a:ext>
            </a:extLst>
          </p:cNvPr>
          <p:cNvSpPr/>
          <p:nvPr/>
        </p:nvSpPr>
        <p:spPr>
          <a:xfrm>
            <a:off x="8643320" y="3349840"/>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5" name="Rectangle: Rounded Corners 4">
            <a:extLst>
              <a:ext uri="{FF2B5EF4-FFF2-40B4-BE49-F238E27FC236}">
                <a16:creationId xmlns:a16="http://schemas.microsoft.com/office/drawing/2014/main" id="{823ED5DF-273B-4522-8C48-4CA77309D892}"/>
              </a:ext>
            </a:extLst>
          </p:cNvPr>
          <p:cNvSpPr/>
          <p:nvPr/>
        </p:nvSpPr>
        <p:spPr>
          <a:xfrm>
            <a:off x="4460388" y="500762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Tree>
    <p:extLst>
      <p:ext uri="{BB962C8B-B14F-4D97-AF65-F5344CB8AC3E}">
        <p14:creationId xmlns:p14="http://schemas.microsoft.com/office/powerpoint/2010/main" val="5336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59259E-6 L 0 -0.24514 " pathEditMode="relative" rAng="0" ptsTypes="AA">
                                      <p:cBhvr>
                                        <p:cTn id="6" dur="2000" fill="hold"/>
                                        <p:tgtEl>
                                          <p:spTgt spid="5"/>
                                        </p:tgtEl>
                                        <p:attrNameLst>
                                          <p:attrName>ppt_x</p:attrName>
                                          <p:attrName>ppt_y</p:attrName>
                                        </p:attrNameLst>
                                      </p:cBhvr>
                                      <p:rCtr x="0" y="-12269"/>
                                    </p:animMotion>
                                  </p:childTnLst>
                                </p:cTn>
                              </p:par>
                              <p:par>
                                <p:cTn id="7" presetID="42" presetClass="path" presetSubtype="0" accel="50000" decel="50000" fill="hold" grpId="0" nodeType="withEffect">
                                  <p:stCondLst>
                                    <p:cond delay="0"/>
                                  </p:stCondLst>
                                  <p:childTnLst>
                                    <p:animMotion origin="layout" path="M -1.04167E-6 -4.07407E-6 L 0.3431 0.10463 " pathEditMode="relative" rAng="0" ptsTypes="AA">
                                      <p:cBhvr>
                                        <p:cTn id="8" dur="2000" fill="hold"/>
                                        <p:tgtEl>
                                          <p:spTgt spid="9"/>
                                        </p:tgtEl>
                                        <p:attrNameLst>
                                          <p:attrName>ppt_x</p:attrName>
                                          <p:attrName>ppt_y</p:attrName>
                                        </p:attrNameLst>
                                      </p:cBhvr>
                                      <p:rCtr x="17148" y="5231"/>
                                    </p:animMotion>
                                  </p:childTnLst>
                                </p:cTn>
                              </p:par>
                              <p:par>
                                <p:cTn id="9" presetID="42" presetClass="path" presetSubtype="0" accel="50000" decel="50000" fill="hold" grpId="0" nodeType="withEffect">
                                  <p:stCondLst>
                                    <p:cond delay="0"/>
                                  </p:stCondLst>
                                  <p:childTnLst>
                                    <p:animMotion origin="layout" path="M -1.04167E-6 1.48148E-6 L -2.70833E-6 -0.2507 " pathEditMode="relative" rAng="0" ptsTypes="AA">
                                      <p:cBhvr>
                                        <p:cTn id="10" dur="2000" fill="hold"/>
                                        <p:tgtEl>
                                          <p:spTgt spid="6"/>
                                        </p:tgtEl>
                                        <p:attrNameLst>
                                          <p:attrName>ppt_x</p:attrName>
                                          <p:attrName>ppt_y</p:attrName>
                                        </p:attrNameLst>
                                      </p:cBhvr>
                                      <p:rCtr x="52" y="-12639"/>
                                    </p:animMotion>
                                  </p:childTnLst>
                                </p:cTn>
                              </p:par>
                              <p:par>
                                <p:cTn id="11" presetID="42" presetClass="path" presetSubtype="0" accel="50000" decel="50000" fill="hold" grpId="0" nodeType="withEffect">
                                  <p:stCondLst>
                                    <p:cond delay="0"/>
                                  </p:stCondLst>
                                  <p:childTnLst>
                                    <p:animMotion origin="layout" path="M -1.04167E-6 1.48148E-6 L 0.3431 -0.14908 " pathEditMode="relative" rAng="0" ptsTypes="AA">
                                      <p:cBhvr>
                                        <p:cTn id="12" dur="2000" fill="hold"/>
                                        <p:tgtEl>
                                          <p:spTgt spid="10"/>
                                        </p:tgtEl>
                                        <p:attrNameLst>
                                          <p:attrName>ppt_x</p:attrName>
                                          <p:attrName>ppt_y</p:attrName>
                                        </p:attrNameLst>
                                      </p:cBhvr>
                                      <p:rCtr x="17148" y="-7454"/>
                                    </p:animMotion>
                                  </p:childTnLst>
                                </p:cTn>
                              </p:par>
                              <p:par>
                                <p:cTn id="13" presetID="42" presetClass="path" presetSubtype="0" accel="50000" decel="50000" fill="hold" grpId="0" nodeType="withEffect">
                                  <p:stCondLst>
                                    <p:cond delay="0"/>
                                  </p:stCondLst>
                                  <p:childTnLst>
                                    <p:animMotion origin="layout" path="M -1.04167E-6 1.48148E-6 L 0.68581 -0.24954 " pathEditMode="relative" rAng="0" ptsTypes="AA">
                                      <p:cBhvr>
                                        <p:cTn id="14" dur="2000" fill="hold"/>
                                        <p:tgtEl>
                                          <p:spTgt spid="11"/>
                                        </p:tgtEl>
                                        <p:attrNameLst>
                                          <p:attrName>ppt_x</p:attrName>
                                          <p:attrName>ppt_y</p:attrName>
                                        </p:attrNameLst>
                                      </p:cBhvr>
                                      <p:rCtr x="34284" y="-12477"/>
                                    </p:animMotion>
                                  </p:childTnLst>
                                </p:cTn>
                              </p:par>
                              <p:par>
                                <p:cTn id="15" presetID="42" presetClass="path" presetSubtype="0" accel="50000" decel="50000" fill="hold" grpId="0" nodeType="withEffect">
                                  <p:stCondLst>
                                    <p:cond delay="0"/>
                                  </p:stCondLst>
                                  <p:childTnLst>
                                    <p:animMotion origin="layout" path="M 1.04167E-6 4.07407E-6 L 0.0013 -0.10232 " pathEditMode="relative" rAng="0" ptsTypes="AA">
                                      <p:cBhvr>
                                        <p:cTn id="16" dur="2000" fill="hold"/>
                                        <p:tgtEl>
                                          <p:spTgt spid="8"/>
                                        </p:tgtEl>
                                        <p:attrNameLst>
                                          <p:attrName>ppt_x</p:attrName>
                                          <p:attrName>ppt_y</p:attrName>
                                        </p:attrNameLst>
                                      </p:cBhvr>
                                      <p:rCtr x="65" y="-511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9" grpId="0" animBg="1"/>
      <p:bldP spid="5" grpId="0" animBg="1"/>
      <p:bldP spid="13" grpId="0"/>
      <p:bldP spid="1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C4CCA20-906E-440B-AADC-BF67427695B7}"/>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9" name="Rectangle: Rounded Corners 8">
            <a:extLst>
              <a:ext uri="{FF2B5EF4-FFF2-40B4-BE49-F238E27FC236}">
                <a16:creationId xmlns:a16="http://schemas.microsoft.com/office/drawing/2014/main" id="{41735332-1312-47BE-9212-CECF2AF5B6A2}"/>
              </a:ext>
            </a:extLst>
          </p:cNvPr>
          <p:cNvSpPr/>
          <p:nvPr/>
        </p:nvSpPr>
        <p:spPr>
          <a:xfrm>
            <a:off x="277456"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Attributes</a:t>
            </a:r>
          </a:p>
        </p:txBody>
      </p:sp>
      <p:sp>
        <p:nvSpPr>
          <p:cNvPr id="2" name="Title 1">
            <a:extLst>
              <a:ext uri="{FF2B5EF4-FFF2-40B4-BE49-F238E27FC236}">
                <a16:creationId xmlns:a16="http://schemas.microsoft.com/office/drawing/2014/main" id="{6B1CCDEA-489B-4E51-9755-E80309113FA6}"/>
              </a:ext>
            </a:extLst>
          </p:cNvPr>
          <p:cNvSpPr>
            <a:spLocks noGrp="1"/>
          </p:cNvSpPr>
          <p:nvPr>
            <p:ph type="title"/>
          </p:nvPr>
        </p:nvSpPr>
        <p:spPr/>
        <p:txBody>
          <a:bodyPr/>
          <a:lstStyle/>
          <a:p>
            <a:r>
              <a:rPr lang="en-US" dirty="0"/>
              <a:t>Vacation Rentals Data Model</a:t>
            </a:r>
          </a:p>
        </p:txBody>
      </p:sp>
      <p:sp>
        <p:nvSpPr>
          <p:cNvPr id="3" name="Rectangle: Rounded Corners 2">
            <a:extLst>
              <a:ext uri="{FF2B5EF4-FFF2-40B4-BE49-F238E27FC236}">
                <a16:creationId xmlns:a16="http://schemas.microsoft.com/office/drawing/2014/main" id="{8A23809D-315D-4861-AC1C-5F560BE25310}"/>
              </a:ext>
            </a:extLst>
          </p:cNvPr>
          <p:cNvSpPr/>
          <p:nvPr/>
        </p:nvSpPr>
        <p:spPr>
          <a:xfrm>
            <a:off x="4460388" y="169068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Accounts</a:t>
            </a:r>
          </a:p>
        </p:txBody>
      </p:sp>
      <p:sp>
        <p:nvSpPr>
          <p:cNvPr id="4" name="Rectangle: Rounded Corners 3">
            <a:extLst>
              <a:ext uri="{FF2B5EF4-FFF2-40B4-BE49-F238E27FC236}">
                <a16:creationId xmlns:a16="http://schemas.microsoft.com/office/drawing/2014/main" id="{0DBD60BE-E4CB-430A-B600-A3B86BBBEB5C}"/>
              </a:ext>
            </a:extLst>
          </p:cNvPr>
          <p:cNvSpPr/>
          <p:nvPr/>
        </p:nvSpPr>
        <p:spPr>
          <a:xfrm>
            <a:off x="4460388" y="3349158"/>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a:t>
            </a:r>
          </a:p>
        </p:txBody>
      </p:sp>
      <p:sp>
        <p:nvSpPr>
          <p:cNvPr id="12" name="Rectangle: Rounded Corners 11">
            <a:extLst>
              <a:ext uri="{FF2B5EF4-FFF2-40B4-BE49-F238E27FC236}">
                <a16:creationId xmlns:a16="http://schemas.microsoft.com/office/drawing/2014/main" id="{AEA23D19-4255-4894-82F3-9C25A6D72A2E}"/>
              </a:ext>
            </a:extLst>
          </p:cNvPr>
          <p:cNvSpPr/>
          <p:nvPr/>
        </p:nvSpPr>
        <p:spPr>
          <a:xfrm>
            <a:off x="8627171" y="2651704"/>
            <a:ext cx="3271224"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Reference Types</a:t>
            </a:r>
          </a:p>
        </p:txBody>
      </p:sp>
      <p:sp>
        <p:nvSpPr>
          <p:cNvPr id="13" name="TextBox 12">
            <a:extLst>
              <a:ext uri="{FF2B5EF4-FFF2-40B4-BE49-F238E27FC236}">
                <a16:creationId xmlns:a16="http://schemas.microsoft.com/office/drawing/2014/main" id="{5C43D636-E2DA-4811-914C-495319B9F11B}"/>
              </a:ext>
            </a:extLst>
          </p:cNvPr>
          <p:cNvSpPr txBox="1"/>
          <p:nvPr/>
        </p:nvSpPr>
        <p:spPr>
          <a:xfrm>
            <a:off x="9703398" y="3396526"/>
            <a:ext cx="2085571" cy="369332"/>
          </a:xfrm>
          <a:prstGeom prst="rect">
            <a:avLst/>
          </a:prstGeom>
          <a:noFill/>
        </p:spPr>
        <p:txBody>
          <a:bodyPr wrap="none" rtlCol="0">
            <a:spAutoFit/>
          </a:bodyPr>
          <a:lstStyle/>
          <a:p>
            <a:r>
              <a:rPr lang="en-US" dirty="0" err="1">
                <a:solidFill>
                  <a:schemeClr val="bg1"/>
                </a:solidFill>
              </a:rPr>
              <a:t>referenceTypeName</a:t>
            </a:r>
            <a:endParaRPr lang="en-US" dirty="0">
              <a:solidFill>
                <a:schemeClr val="bg1"/>
              </a:solidFill>
            </a:endParaRPr>
          </a:p>
        </p:txBody>
      </p:sp>
      <p:sp>
        <p:nvSpPr>
          <p:cNvPr id="15" name="TextBox 14">
            <a:extLst>
              <a:ext uri="{FF2B5EF4-FFF2-40B4-BE49-F238E27FC236}">
                <a16:creationId xmlns:a16="http://schemas.microsoft.com/office/drawing/2014/main" id="{5A5D320C-79F9-4290-90D9-8FC69A87ECD8}"/>
              </a:ext>
            </a:extLst>
          </p:cNvPr>
          <p:cNvSpPr txBox="1"/>
          <p:nvPr/>
        </p:nvSpPr>
        <p:spPr>
          <a:xfrm>
            <a:off x="6096000" y="2435510"/>
            <a:ext cx="1538370" cy="369332"/>
          </a:xfrm>
          <a:prstGeom prst="rect">
            <a:avLst/>
          </a:prstGeom>
          <a:noFill/>
        </p:spPr>
        <p:txBody>
          <a:bodyPr wrap="none" rtlCol="0">
            <a:spAutoFit/>
          </a:bodyPr>
          <a:lstStyle/>
          <a:p>
            <a:r>
              <a:rPr lang="en-US" dirty="0" err="1">
                <a:solidFill>
                  <a:schemeClr val="bg1"/>
                </a:solidFill>
              </a:rPr>
              <a:t>userAccountId</a:t>
            </a:r>
            <a:endParaRPr lang="en-US" dirty="0">
              <a:solidFill>
                <a:schemeClr val="bg1"/>
              </a:solidFill>
            </a:endParaRPr>
          </a:p>
        </p:txBody>
      </p:sp>
      <p:sp>
        <p:nvSpPr>
          <p:cNvPr id="16" name="TextBox 15">
            <a:extLst>
              <a:ext uri="{FF2B5EF4-FFF2-40B4-BE49-F238E27FC236}">
                <a16:creationId xmlns:a16="http://schemas.microsoft.com/office/drawing/2014/main" id="{BE9D3E81-B6A5-49F7-A38F-135FFE2020AF}"/>
              </a:ext>
            </a:extLst>
          </p:cNvPr>
          <p:cNvSpPr txBox="1"/>
          <p:nvPr/>
        </p:nvSpPr>
        <p:spPr>
          <a:xfrm>
            <a:off x="1913068" y="3396526"/>
            <a:ext cx="1633076" cy="369332"/>
          </a:xfrm>
          <a:prstGeom prst="rect">
            <a:avLst/>
          </a:prstGeom>
          <a:noFill/>
        </p:spPr>
        <p:txBody>
          <a:bodyPr wrap="none" rtlCol="0">
            <a:spAutoFit/>
          </a:bodyPr>
          <a:lstStyle/>
          <a:p>
            <a:r>
              <a:rPr lang="en-US" dirty="0" err="1">
                <a:solidFill>
                  <a:schemeClr val="bg1"/>
                </a:solidFill>
              </a:rPr>
              <a:t>attributeTypeId</a:t>
            </a:r>
            <a:endParaRPr lang="en-US" dirty="0">
              <a:solidFill>
                <a:schemeClr val="bg1"/>
              </a:solidFill>
            </a:endParaRPr>
          </a:p>
        </p:txBody>
      </p:sp>
      <p:sp>
        <p:nvSpPr>
          <p:cNvPr id="17" name="TextBox 16">
            <a:extLst>
              <a:ext uri="{FF2B5EF4-FFF2-40B4-BE49-F238E27FC236}">
                <a16:creationId xmlns:a16="http://schemas.microsoft.com/office/drawing/2014/main" id="{009030D1-6694-4D9F-931C-44D03FCB290D}"/>
              </a:ext>
            </a:extLst>
          </p:cNvPr>
          <p:cNvSpPr txBox="1"/>
          <p:nvPr/>
        </p:nvSpPr>
        <p:spPr>
          <a:xfrm>
            <a:off x="6451546" y="4093980"/>
            <a:ext cx="1182824" cy="369332"/>
          </a:xfrm>
          <a:prstGeom prst="rect">
            <a:avLst/>
          </a:prstGeom>
          <a:noFill/>
        </p:spPr>
        <p:txBody>
          <a:bodyPr wrap="none" rtlCol="0">
            <a:spAutoFit/>
          </a:bodyPr>
          <a:lstStyle/>
          <a:p>
            <a:r>
              <a:rPr lang="en-US" dirty="0" err="1">
                <a:solidFill>
                  <a:schemeClr val="bg1"/>
                </a:solidFill>
              </a:rPr>
              <a:t>propertyId</a:t>
            </a:r>
            <a:endParaRPr lang="en-US" dirty="0">
              <a:solidFill>
                <a:schemeClr val="bg1"/>
              </a:solidFill>
            </a:endParaRPr>
          </a:p>
        </p:txBody>
      </p:sp>
      <p:sp>
        <p:nvSpPr>
          <p:cNvPr id="18" name="Rectangle: Rounded Corners 17">
            <a:extLst>
              <a:ext uri="{FF2B5EF4-FFF2-40B4-BE49-F238E27FC236}">
                <a16:creationId xmlns:a16="http://schemas.microsoft.com/office/drawing/2014/main" id="{FF752708-37F2-4CCC-8583-5C5F799F7503}"/>
              </a:ext>
            </a:extLst>
          </p:cNvPr>
          <p:cNvSpPr/>
          <p:nvPr/>
        </p:nvSpPr>
        <p:spPr>
          <a:xfrm>
            <a:off x="4012608" y="5007628"/>
            <a:ext cx="4166783" cy="111415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Properties by Location</a:t>
            </a:r>
          </a:p>
        </p:txBody>
      </p:sp>
      <p:sp>
        <p:nvSpPr>
          <p:cNvPr id="19" name="TextBox 18">
            <a:extLst>
              <a:ext uri="{FF2B5EF4-FFF2-40B4-BE49-F238E27FC236}">
                <a16:creationId xmlns:a16="http://schemas.microsoft.com/office/drawing/2014/main" id="{F95A1E5E-DC58-4600-AF6E-34BC04577500}"/>
              </a:ext>
            </a:extLst>
          </p:cNvPr>
          <p:cNvSpPr txBox="1"/>
          <p:nvPr/>
        </p:nvSpPr>
        <p:spPr>
          <a:xfrm>
            <a:off x="6865185" y="5752450"/>
            <a:ext cx="1116781" cy="369332"/>
          </a:xfrm>
          <a:prstGeom prst="rect">
            <a:avLst/>
          </a:prstGeom>
          <a:noFill/>
        </p:spPr>
        <p:txBody>
          <a:bodyPr wrap="none" rtlCol="0">
            <a:spAutoFit/>
          </a:bodyPr>
          <a:lstStyle/>
          <a:p>
            <a:r>
              <a:rPr lang="en-US" dirty="0" err="1">
                <a:solidFill>
                  <a:schemeClr val="bg1"/>
                </a:solidFill>
              </a:rPr>
              <a:t>locationId</a:t>
            </a:r>
            <a:endParaRPr lang="en-US" dirty="0">
              <a:solidFill>
                <a:schemeClr val="bg1"/>
              </a:solidFill>
            </a:endParaRPr>
          </a:p>
        </p:txBody>
      </p:sp>
    </p:spTree>
    <p:extLst>
      <p:ext uri="{BB962C8B-B14F-4D97-AF65-F5344CB8AC3E}">
        <p14:creationId xmlns:p14="http://schemas.microsoft.com/office/powerpoint/2010/main" val="28805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9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UserAccount</a:t>
            </a:r>
            <a:r>
              <a:rPr lang="en-US" b="1" dirty="0"/>
              <a:t> </a:t>
            </a:r>
            <a:r>
              <a:rPr lang="en-US" b="1" dirty="0" err="1"/>
              <a:t>PostalAddress</a:t>
            </a:r>
            <a:endParaRPr lang="en-US" b="1" dirty="0"/>
          </a:p>
        </p:txBody>
      </p:sp>
      <p:sp>
        <p:nvSpPr>
          <p:cNvPr id="13" name="Rectangle: Rounded Corners 12">
            <a:extLst>
              <a:ext uri="{FF2B5EF4-FFF2-40B4-BE49-F238E27FC236}">
                <a16:creationId xmlns:a16="http://schemas.microsoft.com/office/drawing/2014/main" id="{9E78A2D5-A59D-4EB6-B937-8D785AE5A384}"/>
              </a:ext>
            </a:extLst>
          </p:cNvPr>
          <p:cNvSpPr/>
          <p:nvPr/>
        </p:nvSpPr>
        <p:spPr>
          <a:xfrm>
            <a:off x="977324" y="487154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r>
              <a:rPr lang="en-US" b="1" dirty="0"/>
              <a:t> Type</a:t>
            </a:r>
          </a:p>
        </p:txBody>
      </p:sp>
      <p:sp>
        <p:nvSpPr>
          <p:cNvPr id="15" name="Rectangle: Rounded Corners 14">
            <a:extLst>
              <a:ext uri="{FF2B5EF4-FFF2-40B4-BE49-F238E27FC236}">
                <a16:creationId xmlns:a16="http://schemas.microsoft.com/office/drawing/2014/main" id="{8FEEA1BA-B056-479F-9F91-502897B21ABD}"/>
              </a:ext>
            </a:extLst>
          </p:cNvPr>
          <p:cNvSpPr/>
          <p:nvPr/>
        </p:nvSpPr>
        <p:spPr>
          <a:xfrm>
            <a:off x="7413566"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16" name="Rectangle: Rounded Corners 15">
            <a:extLst>
              <a:ext uri="{FF2B5EF4-FFF2-40B4-BE49-F238E27FC236}">
                <a16:creationId xmlns:a16="http://schemas.microsoft.com/office/drawing/2014/main" id="{3AAA7B27-9549-4A0A-A6B5-ECC1EEECB783}"/>
              </a:ext>
            </a:extLst>
          </p:cNvPr>
          <p:cNvSpPr/>
          <p:nvPr/>
        </p:nvSpPr>
        <p:spPr>
          <a:xfrm>
            <a:off x="5080155"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r>
              <a:rPr lang="en-US" b="1" dirty="0"/>
              <a:t> Type</a:t>
            </a:r>
          </a:p>
        </p:txBody>
      </p:sp>
      <p:sp>
        <p:nvSpPr>
          <p:cNvPr id="17" name="Rectangle: Rounded Corners 16">
            <a:extLst>
              <a:ext uri="{FF2B5EF4-FFF2-40B4-BE49-F238E27FC236}">
                <a16:creationId xmlns:a16="http://schemas.microsoft.com/office/drawing/2014/main" id="{17D72C02-2F07-42FD-8A97-0D442E231B66}"/>
              </a:ext>
            </a:extLst>
          </p:cNvPr>
          <p:cNvSpPr/>
          <p:nvPr/>
        </p:nvSpPr>
        <p:spPr>
          <a:xfrm>
            <a:off x="9746977" y="486434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CountryDivision</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661E44-758A-4C5B-AB4B-A5AEF85195EF}"/>
              </a:ext>
            </a:extLst>
          </p:cNvPr>
          <p:cNvCxnSpPr>
            <a:stCxn id="11" idx="2"/>
            <a:endCxn id="14" idx="0"/>
          </p:cNvCxnSpPr>
          <p:nvPr/>
        </p:nvCxnSpPr>
        <p:spPr>
          <a:xfrm>
            <a:off x="8429411" y="3631020"/>
            <a:ext cx="0" cy="26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A1020-D852-467E-8ACE-0231622D3BDE}"/>
              </a:ext>
            </a:extLst>
          </p:cNvPr>
          <p:cNvCxnSpPr>
            <a:stCxn id="14" idx="2"/>
            <a:endCxn id="16" idx="0"/>
          </p:cNvCxnSpPr>
          <p:nvPr/>
        </p:nvCxnSpPr>
        <p:spPr>
          <a:xfrm flipH="1">
            <a:off x="6096000"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5957A7-244D-43ED-80D3-DF588E90EB19}"/>
              </a:ext>
            </a:extLst>
          </p:cNvPr>
          <p:cNvCxnSpPr>
            <a:stCxn id="14" idx="2"/>
            <a:endCxn id="15" idx="0"/>
          </p:cNvCxnSpPr>
          <p:nvPr/>
        </p:nvCxnSpPr>
        <p:spPr>
          <a:xfrm>
            <a:off x="8429411" y="4607443"/>
            <a:ext cx="0"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7C5AAD-BD05-402A-884A-7A1D8D7C281E}"/>
              </a:ext>
            </a:extLst>
          </p:cNvPr>
          <p:cNvCxnSpPr>
            <a:stCxn id="14" idx="2"/>
            <a:endCxn id="17" idx="0"/>
          </p:cNvCxnSpPr>
          <p:nvPr/>
        </p:nvCxnSpPr>
        <p:spPr>
          <a:xfrm>
            <a:off x="8429411" y="4607443"/>
            <a:ext cx="2333411" cy="256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7B54D6-2408-4656-AEBD-5B813F7CC534}"/>
              </a:ext>
            </a:extLst>
          </p:cNvPr>
          <p:cNvCxnSpPr>
            <a:stCxn id="4" idx="2"/>
            <a:endCxn id="12" idx="0"/>
          </p:cNvCxnSpPr>
          <p:nvPr/>
        </p:nvCxnSpPr>
        <p:spPr>
          <a:xfrm>
            <a:off x="1993169" y="3636336"/>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98CC7-4500-42F6-A2A6-1DA0786CE976}"/>
              </a:ext>
            </a:extLst>
          </p:cNvPr>
          <p:cNvCxnSpPr>
            <a:stCxn id="12" idx="2"/>
            <a:endCxn id="13" idx="0"/>
          </p:cNvCxnSpPr>
          <p:nvPr/>
        </p:nvCxnSpPr>
        <p:spPr>
          <a:xfrm>
            <a:off x="1993169" y="4607443"/>
            <a:ext cx="0" cy="2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DF93D2F-45C5-4E12-A124-B5ECED0D1C20}"/>
              </a:ext>
            </a:extLst>
          </p:cNvPr>
          <p:cNvSpPr/>
          <p:nvPr/>
        </p:nvSpPr>
        <p:spPr>
          <a:xfrm>
            <a:off x="977324"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4" name="Rectangle: Rounded Corners 13">
            <a:extLst>
              <a:ext uri="{FF2B5EF4-FFF2-40B4-BE49-F238E27FC236}">
                <a16:creationId xmlns:a16="http://schemas.microsoft.com/office/drawing/2014/main" id="{D13642EB-E82F-4830-8239-8E1CD4109E5A}"/>
              </a:ext>
            </a:extLst>
          </p:cNvPr>
          <p:cNvSpPr/>
          <p:nvPr/>
        </p:nvSpPr>
        <p:spPr>
          <a:xfrm>
            <a:off x="7413566" y="390043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14284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45833E-6 1.11111E-6 L -1.45833E-6 -0.14213 " pathEditMode="relative" rAng="0" ptsTypes="AA">
                                      <p:cBhvr>
                                        <p:cTn id="12" dur="2000" fill="hold"/>
                                        <p:tgtEl>
                                          <p:spTgt spid="12"/>
                                        </p:tgtEl>
                                        <p:attrNameLst>
                                          <p:attrName>ppt_x</p:attrName>
                                          <p:attrName>ppt_y</p:attrName>
                                        </p:attrNameLst>
                                      </p:cBhvr>
                                      <p:rCtr x="0" y="-7106"/>
                                    </p:animMotion>
                                  </p:childTnLst>
                                </p:cTn>
                              </p:par>
                              <p:par>
                                <p:cTn id="13" presetID="42" presetClass="path" presetSubtype="0" accel="50000" decel="50000" fill="hold" grpId="0" nodeType="withEffect">
                                  <p:stCondLst>
                                    <p:cond delay="0"/>
                                  </p:stCondLst>
                                  <p:childTnLst>
                                    <p:animMotion origin="layout" path="M -1.45833E-6 4.44444E-6 L -1.45833E-6 -0.2838 " pathEditMode="relative" rAng="0" ptsTypes="AA">
                                      <p:cBhvr>
                                        <p:cTn id="14" dur="2000" fill="hold"/>
                                        <p:tgtEl>
                                          <p:spTgt spid="13"/>
                                        </p:tgtEl>
                                        <p:attrNameLst>
                                          <p:attrName>ppt_x</p:attrName>
                                          <p:attrName>ppt_y</p:attrName>
                                        </p:attrNameLst>
                                      </p:cBhvr>
                                      <p:rCtr x="0" y="-1419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75E-6 1.11111E-6 L 3.75E-6 -0.14213 " pathEditMode="relative" rAng="0" ptsTypes="AA">
                                      <p:cBhvr>
                                        <p:cTn id="30" dur="2000" fill="hold"/>
                                        <p:tgtEl>
                                          <p:spTgt spid="14"/>
                                        </p:tgtEl>
                                        <p:attrNameLst>
                                          <p:attrName>ppt_x</p:attrName>
                                          <p:attrName>ppt_y</p:attrName>
                                        </p:attrNameLst>
                                      </p:cBhvr>
                                      <p:rCtr x="0" y="-7106"/>
                                    </p:animMotion>
                                  </p:childTnLst>
                                </p:cTn>
                              </p:par>
                              <p:par>
                                <p:cTn id="31" presetID="42" presetClass="path" presetSubtype="0" accel="50000" decel="50000" fill="hold" grpId="0" nodeType="withEffect">
                                  <p:stCondLst>
                                    <p:cond delay="0"/>
                                  </p:stCondLst>
                                  <p:childTnLst>
                                    <p:animMotion origin="layout" path="M 0 3.7037E-7 L 0.19141 -0.2838 " pathEditMode="relative" rAng="0" ptsTypes="AA">
                                      <p:cBhvr>
                                        <p:cTn id="32" dur="2000" fill="hold"/>
                                        <p:tgtEl>
                                          <p:spTgt spid="16"/>
                                        </p:tgtEl>
                                        <p:attrNameLst>
                                          <p:attrName>ppt_x</p:attrName>
                                          <p:attrName>ppt_y</p:attrName>
                                        </p:attrNameLst>
                                      </p:cBhvr>
                                      <p:rCtr x="9570" y="-14190"/>
                                    </p:animMotion>
                                  </p:childTnLst>
                                </p:cTn>
                              </p:par>
                              <p:par>
                                <p:cTn id="33" presetID="42" presetClass="path" presetSubtype="0" accel="50000" decel="50000" fill="hold" grpId="0" nodeType="withEffect">
                                  <p:stCondLst>
                                    <p:cond delay="0"/>
                                  </p:stCondLst>
                                  <p:childTnLst>
                                    <p:animMotion origin="layout" path="M 3.75E-6 3.7037E-7 L 3.75E-6 -0.28287 " pathEditMode="relative" rAng="0" ptsTypes="AA">
                                      <p:cBhvr>
                                        <p:cTn id="34" dur="2000" fill="hold"/>
                                        <p:tgtEl>
                                          <p:spTgt spid="15"/>
                                        </p:tgtEl>
                                        <p:attrNameLst>
                                          <p:attrName>ppt_x</p:attrName>
                                          <p:attrName>ppt_y</p:attrName>
                                        </p:attrNameLst>
                                      </p:cBhvr>
                                      <p:rCtr x="0" y="-14144"/>
                                    </p:animMotion>
                                  </p:childTnLst>
                                </p:cTn>
                              </p:par>
                              <p:par>
                                <p:cTn id="35" presetID="42" presetClass="path" presetSubtype="0" accel="50000" decel="50000" fill="hold" grpId="0" nodeType="withEffect">
                                  <p:stCondLst>
                                    <p:cond delay="0"/>
                                  </p:stCondLst>
                                  <p:childTnLst>
                                    <p:animMotion origin="layout" path="M -2.5E-6 3.7037E-7 L -0.1914 -0.28287 " pathEditMode="relative" rAng="0" ptsTypes="AA">
                                      <p:cBhvr>
                                        <p:cTn id="36" dur="2000" fill="hold"/>
                                        <p:tgtEl>
                                          <p:spTgt spid="17"/>
                                        </p:tgtEl>
                                        <p:attrNameLst>
                                          <p:attrName>ppt_x</p:attrName>
                                          <p:attrName>ppt_y</p:attrName>
                                        </p:attrNameLst>
                                      </p:cBhvr>
                                      <p:rCtr x="-9570" y="-14144"/>
                                    </p:animMotion>
                                  </p:childTnLst>
                                </p:cTn>
                              </p:par>
                              <p:par>
                                <p:cTn id="37" presetID="42" presetClass="path" presetSubtype="0" accel="50000" decel="50000" fill="hold" grpId="1" nodeType="withEffect">
                                  <p:stCondLst>
                                    <p:cond delay="0"/>
                                  </p:stCondLst>
                                  <p:childTnLst>
                                    <p:animMotion origin="layout" path="M 3.75E-6 1.11111E-6 L 3.75E-6 -0.14213 " pathEditMode="relative" rAng="0" ptsTypes="AA">
                                      <p:cBhvr>
                                        <p:cTn id="38" dur="2000" fill="hold"/>
                                        <p:tgtEl>
                                          <p:spTgt spid="14"/>
                                        </p:tgtEl>
                                        <p:attrNameLst>
                                          <p:attrName>ppt_x</p:attrName>
                                          <p:attrName>ppt_y</p:attrName>
                                        </p:attrNameLst>
                                      </p:cBhvr>
                                      <p:rCtr x="0"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2" grpId="0" animBg="1"/>
      <p:bldP spid="14" grpId="0" animBg="1"/>
      <p:bldP spid="1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4" name="Rectangle: Rounded Corners 3">
            <a:extLst>
              <a:ext uri="{FF2B5EF4-FFF2-40B4-BE49-F238E27FC236}">
                <a16:creationId xmlns:a16="http://schemas.microsoft.com/office/drawing/2014/main" id="{B35DF901-B8FE-448B-8080-236C96C0D106}"/>
              </a:ext>
            </a:extLst>
          </p:cNvPr>
          <p:cNvSpPr/>
          <p:nvPr/>
        </p:nvSpPr>
        <p:spPr>
          <a:xfrm>
            <a:off x="977324" y="29293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PhoneNumber</a:t>
            </a:r>
            <a:endParaRPr lang="en-US" b="1" dirty="0"/>
          </a:p>
        </p:txBody>
      </p:sp>
      <p:sp>
        <p:nvSpPr>
          <p:cNvPr id="11" name="Rectangle: Rounded Corners 10">
            <a:extLst>
              <a:ext uri="{FF2B5EF4-FFF2-40B4-BE49-F238E27FC236}">
                <a16:creationId xmlns:a16="http://schemas.microsoft.com/office/drawing/2014/main" id="{535145AF-CCB6-4C36-9A14-87E95E00EE26}"/>
              </a:ext>
            </a:extLst>
          </p:cNvPr>
          <p:cNvSpPr/>
          <p:nvPr/>
        </p:nvSpPr>
        <p:spPr>
          <a:xfrm>
            <a:off x="7413566" y="292401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PostalAddress</a:t>
            </a:r>
            <a:endParaRPr lang="en-US" b="1" dirty="0"/>
          </a:p>
        </p:txBody>
      </p:sp>
      <p:cxnSp>
        <p:nvCxnSpPr>
          <p:cNvPr id="19" name="Straight Arrow Connector 18">
            <a:extLst>
              <a:ext uri="{FF2B5EF4-FFF2-40B4-BE49-F238E27FC236}">
                <a16:creationId xmlns:a16="http://schemas.microsoft.com/office/drawing/2014/main" id="{7D4A0D08-40EA-4FC4-846D-AB1BD0906D8B}"/>
              </a:ext>
            </a:extLst>
          </p:cNvPr>
          <p:cNvCxnSpPr>
            <a:stCxn id="3" idx="2"/>
            <a:endCxn id="4" idx="3"/>
          </p:cNvCxnSpPr>
          <p:nvPr/>
        </p:nvCxnSpPr>
        <p:spPr>
          <a:xfrm flipH="1">
            <a:off x="3009014" y="2524486"/>
            <a:ext cx="3086986" cy="75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770E4B-D52A-4D7C-8184-1B4CB8562807}"/>
              </a:ext>
            </a:extLst>
          </p:cNvPr>
          <p:cNvCxnSpPr>
            <a:stCxn id="3" idx="2"/>
            <a:endCxn id="11" idx="1"/>
          </p:cNvCxnSpPr>
          <p:nvPr/>
        </p:nvCxnSpPr>
        <p:spPr>
          <a:xfrm>
            <a:off x="6096000" y="2524486"/>
            <a:ext cx="1317566" cy="75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cxnSp>
        <p:nvCxnSpPr>
          <p:cNvPr id="38" name="Straight Arrow Connector 37">
            <a:extLst>
              <a:ext uri="{FF2B5EF4-FFF2-40B4-BE49-F238E27FC236}">
                <a16:creationId xmlns:a16="http://schemas.microsoft.com/office/drawing/2014/main" id="{BBA247CF-0C72-4C92-A89B-A0C4F9F6246E}"/>
              </a:ext>
            </a:extLst>
          </p:cNvPr>
          <p:cNvCxnSpPr>
            <a:stCxn id="3" idx="3"/>
            <a:endCxn id="36" idx="1"/>
          </p:cNvCxnSpPr>
          <p:nvPr/>
        </p:nvCxnSpPr>
        <p:spPr>
          <a:xfrm flipV="1">
            <a:off x="7252276" y="2021268"/>
            <a:ext cx="1689735" cy="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4554142-3298-4754-971E-71CDEB085E5E}"/>
              </a:ext>
            </a:extLst>
          </p:cNvPr>
          <p:cNvSpPr/>
          <p:nvPr/>
        </p:nvSpPr>
        <p:spPr>
          <a:xfrm>
            <a:off x="4939724" y="15251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spTree>
    <p:extLst>
      <p:ext uri="{BB962C8B-B14F-4D97-AF65-F5344CB8AC3E}">
        <p14:creationId xmlns:p14="http://schemas.microsoft.com/office/powerpoint/2010/main" val="210557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0 1.11111E-6 L 0 0.20486 " pathEditMode="relative" rAng="0" ptsTypes="AA">
                                      <p:cBhvr>
                                        <p:cTn id="15" dur="2000" fill="hold"/>
                                        <p:tgtEl>
                                          <p:spTgt spid="3"/>
                                        </p:tgtEl>
                                        <p:attrNameLst>
                                          <p:attrName>ppt_x</p:attrName>
                                          <p:attrName>ppt_y</p:attrName>
                                        </p:attrNameLst>
                                      </p:cBhvr>
                                      <p:rCtr x="0" y="10231"/>
                                    </p:animMotion>
                                  </p:childTnLst>
                                </p:cTn>
                              </p:par>
                              <p:par>
                                <p:cTn id="16" presetID="42" presetClass="path" presetSubtype="0" accel="50000" decel="50000" fill="hold" grpId="0" nodeType="withEffect">
                                  <p:stCondLst>
                                    <p:cond delay="0"/>
                                  </p:stCondLst>
                                  <p:childTnLst>
                                    <p:animMotion origin="layout" path="M -1.45833E-6 -3.7037E-6 L 0.33659 0.0213 " pathEditMode="relative" rAng="0" ptsTypes="AA">
                                      <p:cBhvr>
                                        <p:cTn id="17" dur="2000" fill="hold"/>
                                        <p:tgtEl>
                                          <p:spTgt spid="4"/>
                                        </p:tgtEl>
                                        <p:attrNameLst>
                                          <p:attrName>ppt_x</p:attrName>
                                          <p:attrName>ppt_y</p:attrName>
                                        </p:attrNameLst>
                                      </p:cBhvr>
                                      <p:rCtr x="16823" y="1065"/>
                                    </p:animMotion>
                                  </p:childTnLst>
                                </p:cTn>
                              </p:par>
                              <p:par>
                                <p:cTn id="18" presetID="42" presetClass="path" presetSubtype="0" accel="50000" decel="50000" fill="hold" grpId="0" nodeType="withEffect">
                                  <p:stCondLst>
                                    <p:cond delay="0"/>
                                  </p:stCondLst>
                                  <p:childTnLst>
                                    <p:animMotion origin="layout" path="M 3.75E-6 2.22222E-6 L -0.19141 0.02153 " pathEditMode="relative" rAng="0" ptsTypes="AA">
                                      <p:cBhvr>
                                        <p:cTn id="19" dur="2000" fill="hold"/>
                                        <p:tgtEl>
                                          <p:spTgt spid="11"/>
                                        </p:tgtEl>
                                        <p:attrNameLst>
                                          <p:attrName>ppt_x</p:attrName>
                                          <p:attrName>ppt_y</p:attrName>
                                        </p:attrNameLst>
                                      </p:cBhvr>
                                      <p:rCtr x="-957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CBFB-C188-489E-82F8-2C3F833CDB1D}"/>
              </a:ext>
            </a:extLst>
          </p:cNvPr>
          <p:cNvSpPr>
            <a:spLocks noGrp="1"/>
          </p:cNvSpPr>
          <p:nvPr>
            <p:ph type="title"/>
          </p:nvPr>
        </p:nvSpPr>
        <p:spPr/>
        <p:txBody>
          <a:bodyPr/>
          <a:lstStyle/>
          <a:p>
            <a:r>
              <a:rPr lang="en-US" dirty="0"/>
              <a:t>User Account Migration</a:t>
            </a:r>
          </a:p>
        </p:txBody>
      </p:sp>
      <p:sp>
        <p:nvSpPr>
          <p:cNvPr id="36" name="Rectangle: Rounded Corners 35">
            <a:extLst>
              <a:ext uri="{FF2B5EF4-FFF2-40B4-BE49-F238E27FC236}">
                <a16:creationId xmlns:a16="http://schemas.microsoft.com/office/drawing/2014/main" id="{5FB1C7D7-F8CE-4D43-9FA4-C749E0721AC2}"/>
              </a:ext>
            </a:extLst>
          </p:cNvPr>
          <p:cNvSpPr/>
          <p:nvPr/>
        </p:nvSpPr>
        <p:spPr>
          <a:xfrm>
            <a:off x="8942011" y="1521593"/>
            <a:ext cx="2312552" cy="99934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22" name="Rectangle: Rounded Corners 21">
            <a:extLst>
              <a:ext uri="{FF2B5EF4-FFF2-40B4-BE49-F238E27FC236}">
                <a16:creationId xmlns:a16="http://schemas.microsoft.com/office/drawing/2014/main" id="{7CC960CB-CD12-4B97-A0F1-72EF42BCF4D5}"/>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User Account</a:t>
            </a:r>
          </a:p>
        </p:txBody>
      </p:sp>
      <p:cxnSp>
        <p:nvCxnSpPr>
          <p:cNvPr id="30" name="Straight Arrow Connector 29">
            <a:extLst>
              <a:ext uri="{FF2B5EF4-FFF2-40B4-BE49-F238E27FC236}">
                <a16:creationId xmlns:a16="http://schemas.microsoft.com/office/drawing/2014/main" id="{566756B4-AA84-4F60-ABBA-0C3A7B671867}"/>
              </a:ext>
            </a:extLst>
          </p:cNvPr>
          <p:cNvCxnSpPr>
            <a:stCxn id="22" idx="3"/>
            <a:endCxn id="36" idx="1"/>
          </p:cNvCxnSpPr>
          <p:nvPr/>
        </p:nvCxnSpPr>
        <p:spPr>
          <a:xfrm flipV="1">
            <a:off x="7252276" y="2021268"/>
            <a:ext cx="1689735" cy="14077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8920237-42E8-4DD8-917A-6A528641C1CE}"/>
              </a:ext>
            </a:extLst>
          </p:cNvPr>
          <p:cNvSpPr/>
          <p:nvPr/>
        </p:nvSpPr>
        <p:spPr>
          <a:xfrm>
            <a:off x="8685930"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sp>
        <p:nvSpPr>
          <p:cNvPr id="52" name="Rectangle: Rounded Corners 51">
            <a:extLst>
              <a:ext uri="{FF2B5EF4-FFF2-40B4-BE49-F238E27FC236}">
                <a16:creationId xmlns:a16="http://schemas.microsoft.com/office/drawing/2014/main" id="{8AEBD462-BBB8-4F90-BAD4-0EE83B56AC8F}"/>
              </a:ext>
            </a:extLst>
          </p:cNvPr>
          <p:cNvSpPr/>
          <p:nvPr/>
        </p:nvSpPr>
        <p:spPr>
          <a:xfrm>
            <a:off x="6321958" y="578586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 Content</a:t>
            </a:r>
          </a:p>
        </p:txBody>
      </p:sp>
      <p:cxnSp>
        <p:nvCxnSpPr>
          <p:cNvPr id="54" name="Straight Arrow Connector 53">
            <a:extLst>
              <a:ext uri="{FF2B5EF4-FFF2-40B4-BE49-F238E27FC236}">
                <a16:creationId xmlns:a16="http://schemas.microsoft.com/office/drawing/2014/main" id="{C4071B9A-A5C3-488A-8E70-25D65800B83B}"/>
              </a:ext>
            </a:extLst>
          </p:cNvPr>
          <p:cNvCxnSpPr>
            <a:stCxn id="7" idx="2"/>
            <a:endCxn id="51" idx="0"/>
          </p:cNvCxnSpPr>
          <p:nvPr/>
        </p:nvCxnSpPr>
        <p:spPr>
          <a:xfrm>
            <a:off x="9701775" y="5497036"/>
            <a:ext cx="0" cy="2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0438B42-2725-49C5-8743-18A0EF286537}"/>
              </a:ext>
            </a:extLst>
          </p:cNvPr>
          <p:cNvCxnSpPr>
            <a:stCxn id="51" idx="1"/>
            <a:endCxn id="52" idx="3"/>
          </p:cNvCxnSpPr>
          <p:nvPr/>
        </p:nvCxnSpPr>
        <p:spPr>
          <a:xfrm flipH="1">
            <a:off x="8353648" y="6139370"/>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Tree>
    <p:extLst>
      <p:ext uri="{BB962C8B-B14F-4D97-AF65-F5344CB8AC3E}">
        <p14:creationId xmlns:p14="http://schemas.microsoft.com/office/powerpoint/2010/main" val="39067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2.91667E-6 1.11111E-6 L 0.19388 -0.14514 " pathEditMode="relative" rAng="0" ptsTypes="AA">
                                      <p:cBhvr>
                                        <p:cTn id="12" dur="2000" fill="hold"/>
                                        <p:tgtEl>
                                          <p:spTgt spid="52"/>
                                        </p:tgtEl>
                                        <p:attrNameLst>
                                          <p:attrName>ppt_x</p:attrName>
                                          <p:attrName>ppt_y</p:attrName>
                                        </p:attrNameLst>
                                      </p:cBhvr>
                                      <p:rCtr x="9687" y="-7269"/>
                                    </p:animMotion>
                                  </p:childTnLst>
                                </p:cTn>
                              </p:par>
                              <p:par>
                                <p:cTn id="13" presetID="42" presetClass="path" presetSubtype="0" accel="50000" decel="50000" fill="hold" grpId="0" nodeType="withEffect">
                                  <p:stCondLst>
                                    <p:cond delay="0"/>
                                  </p:stCondLst>
                                  <p:childTnLst>
                                    <p:animMotion origin="layout" path="M -3.125E-6 1.11111E-6 L -3.125E-6 -0.14514 " pathEditMode="relative" rAng="0" ptsTypes="AA">
                                      <p:cBhvr>
                                        <p:cTn id="14" dur="2000" fill="hold"/>
                                        <p:tgtEl>
                                          <p:spTgt spid="51"/>
                                        </p:tgtEl>
                                        <p:attrNameLst>
                                          <p:attrName>ppt_x</p:attrName>
                                          <p:attrName>ppt_y</p:attrName>
                                        </p:attrNameLst>
                                      </p:cBhvr>
                                      <p:rCtr x="0" y="-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Tree>
    <p:extLst>
      <p:ext uri="{BB962C8B-B14F-4D97-AF65-F5344CB8AC3E}">
        <p14:creationId xmlns:p14="http://schemas.microsoft.com/office/powerpoint/2010/main" val="11929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A067BF-3372-4DA6-AF0D-FDD7678D9989}"/>
              </a:ext>
            </a:extLst>
          </p:cNvPr>
          <p:cNvCxnSpPr>
            <a:stCxn id="3" idx="2"/>
            <a:endCxn id="7" idx="0"/>
          </p:cNvCxnSpPr>
          <p:nvPr/>
        </p:nvCxnSpPr>
        <p:spPr>
          <a:xfrm>
            <a:off x="6096000" y="4385186"/>
            <a:ext cx="3605775"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41A508-5799-487B-BC79-BE5DD82CC393}"/>
              </a:ext>
            </a:extLst>
          </p:cNvPr>
          <p:cNvCxnSpPr>
            <a:stCxn id="6" idx="3"/>
            <a:endCxn id="7" idx="1"/>
          </p:cNvCxnSpPr>
          <p:nvPr/>
        </p:nvCxnSpPr>
        <p:spPr>
          <a:xfrm>
            <a:off x="8353648" y="5143531"/>
            <a:ext cx="33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CB3712E-D903-4B4C-AFFA-AD05C2FBB4F0}"/>
              </a:ext>
            </a:extLst>
          </p:cNvPr>
          <p:cNvSpPr/>
          <p:nvPr/>
        </p:nvSpPr>
        <p:spPr>
          <a:xfrm>
            <a:off x="8685930"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33" name="Rectangle: Rounded Corners 32">
            <a:extLst>
              <a:ext uri="{FF2B5EF4-FFF2-40B4-BE49-F238E27FC236}">
                <a16:creationId xmlns:a16="http://schemas.microsoft.com/office/drawing/2014/main" id="{40A01FEF-9FFE-49C0-BF74-2F1DA39A7EA2}"/>
              </a:ext>
            </a:extLst>
          </p:cNvPr>
          <p:cNvSpPr/>
          <p:nvPr/>
        </p:nvSpPr>
        <p:spPr>
          <a:xfrm>
            <a:off x="8685930" y="479802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166745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1.11022E-16 L -0.2957 -0.18912 " pathEditMode="relative" rAng="0" ptsTypes="AA">
                                      <p:cBhvr>
                                        <p:cTn id="6" dur="2000" fill="hold"/>
                                        <p:tgtEl>
                                          <p:spTgt spid="7"/>
                                        </p:tgtEl>
                                        <p:attrNameLst>
                                          <p:attrName>ppt_x</p:attrName>
                                          <p:attrName>ppt_y</p:attrName>
                                        </p:attrNameLst>
                                      </p:cBhvr>
                                      <p:rCtr x="-14792" y="-9468"/>
                                    </p:animMotion>
                                  </p:childTnLst>
                                </p:cTn>
                              </p:par>
                              <p:par>
                                <p:cTn id="7" presetID="42" presetClass="path" presetSubtype="0" accel="50000" decel="50000" fill="hold" grpId="0" nodeType="withEffect">
                                  <p:stCondLst>
                                    <p:cond delay="0"/>
                                  </p:stCondLst>
                                  <p:childTnLst>
                                    <p:animMotion origin="layout" path="M -3.125E-6 2.59259E-6 L -0.19388 2.59259E-6 " pathEditMode="relative" rAng="0" ptsTypes="AA">
                                      <p:cBhvr>
                                        <p:cTn id="8" dur="2000" fill="hold"/>
                                        <p:tgtEl>
                                          <p:spTgt spid="33"/>
                                        </p:tgtEl>
                                        <p:attrNameLst>
                                          <p:attrName>ppt_x</p:attrName>
                                          <p:attrName>ppt_y</p:attrName>
                                        </p:attrNameLst>
                                      </p:cBhvr>
                                      <p:rCtr x="-9701" y="0"/>
                                    </p:animMotion>
                                  </p:childTnLst>
                                </p:cTn>
                              </p:par>
                              <p:par>
                                <p:cTn id="9" presetID="10" presetClass="exit" presetSubtype="0" fill="hold" nodeType="with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8"/>
                                        </p:tgtEl>
                                      </p:cBhvr>
                                    </p:animEffect>
                                    <p:set>
                                      <p:cBhvr>
                                        <p:cTn id="1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4" name="Rectangle: Rounded Corners 3">
            <a:extLst>
              <a:ext uri="{FF2B5EF4-FFF2-40B4-BE49-F238E27FC236}">
                <a16:creationId xmlns:a16="http://schemas.microsoft.com/office/drawing/2014/main" id="{BAADA2F0-2C98-42DD-8F5C-073C3786F632}"/>
              </a:ext>
            </a:extLst>
          </p:cNvPr>
          <p:cNvSpPr/>
          <p:nvPr/>
        </p:nvSpPr>
        <p:spPr>
          <a:xfrm>
            <a:off x="1594014"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5" name="Rectangle: Rounded Corners 4">
            <a:extLst>
              <a:ext uri="{FF2B5EF4-FFF2-40B4-BE49-F238E27FC236}">
                <a16:creationId xmlns:a16="http://schemas.microsoft.com/office/drawing/2014/main" id="{DD6F934A-3F56-4E47-AE7C-E4C4375F7B10}"/>
              </a:ext>
            </a:extLst>
          </p:cNvPr>
          <p:cNvSpPr/>
          <p:nvPr/>
        </p:nvSpPr>
        <p:spPr>
          <a:xfrm>
            <a:off x="3957986" y="479357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cxnSp>
        <p:nvCxnSpPr>
          <p:cNvPr id="9" name="Straight Arrow Connector 8">
            <a:extLst>
              <a:ext uri="{FF2B5EF4-FFF2-40B4-BE49-F238E27FC236}">
                <a16:creationId xmlns:a16="http://schemas.microsoft.com/office/drawing/2014/main" id="{68879D64-9000-476F-B5A9-C45BA9C23D3B}"/>
              </a:ext>
            </a:extLst>
          </p:cNvPr>
          <p:cNvCxnSpPr>
            <a:stCxn id="3" idx="2"/>
            <a:endCxn id="4" idx="0"/>
          </p:cNvCxnSpPr>
          <p:nvPr/>
        </p:nvCxnSpPr>
        <p:spPr>
          <a:xfrm flipH="1">
            <a:off x="2609859" y="4385186"/>
            <a:ext cx="3486141"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7B90D0-E194-4718-AC1C-B088C21D98C0}"/>
              </a:ext>
            </a:extLst>
          </p:cNvPr>
          <p:cNvCxnSpPr>
            <a:stCxn id="3" idx="2"/>
            <a:endCxn id="5" idx="0"/>
          </p:cNvCxnSpPr>
          <p:nvPr/>
        </p:nvCxnSpPr>
        <p:spPr>
          <a:xfrm flipH="1">
            <a:off x="4973831" y="4385186"/>
            <a:ext cx="1122169" cy="4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D70928-56B1-4329-B741-B447D5877AF4}"/>
              </a:ext>
            </a:extLst>
          </p:cNvPr>
          <p:cNvCxnSpPr>
            <a:stCxn id="3" idx="2"/>
            <a:endCxn id="6" idx="0"/>
          </p:cNvCxnSpPr>
          <p:nvPr/>
        </p:nvCxnSpPr>
        <p:spPr>
          <a:xfrm>
            <a:off x="6096000" y="4385186"/>
            <a:ext cx="1241803" cy="40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D6B3273-87E4-436A-9A59-550E3C01C08A}"/>
              </a:ext>
            </a:extLst>
          </p:cNvPr>
          <p:cNvSpPr/>
          <p:nvPr/>
        </p:nvSpPr>
        <p:spPr>
          <a:xfrm>
            <a:off x="6321958" y="479002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Tree>
    <p:extLst>
      <p:ext uri="{BB962C8B-B14F-4D97-AF65-F5344CB8AC3E}">
        <p14:creationId xmlns:p14="http://schemas.microsoft.com/office/powerpoint/2010/main" val="30463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42" presetClass="path" presetSubtype="0" accel="50000" decel="50000" fill="hold" grpId="0" nodeType="withEffect">
                                  <p:stCondLst>
                                    <p:cond delay="0"/>
                                  </p:stCondLst>
                                  <p:childTnLst>
                                    <p:animMotion origin="layout" path="M -2.5E-6 1.11022E-16 L 0.28594 -0.18449 " pathEditMode="relative" rAng="0" ptsTypes="AA">
                                      <p:cBhvr>
                                        <p:cTn id="15" dur="2000" fill="hold"/>
                                        <p:tgtEl>
                                          <p:spTgt spid="4"/>
                                        </p:tgtEl>
                                        <p:attrNameLst>
                                          <p:attrName>ppt_x</p:attrName>
                                          <p:attrName>ppt_y</p:attrName>
                                        </p:attrNameLst>
                                      </p:cBhvr>
                                      <p:rCtr x="14297" y="-9236"/>
                                    </p:animMotion>
                                  </p:childTnLst>
                                </p:cTn>
                              </p:par>
                              <p:par>
                                <p:cTn id="16" presetID="42" presetClass="path" presetSubtype="0" accel="50000" decel="50000" fill="hold" grpId="0" nodeType="withEffect">
                                  <p:stCondLst>
                                    <p:cond delay="0"/>
                                  </p:stCondLst>
                                  <p:childTnLst>
                                    <p:animMotion origin="layout" path="M -2.70833E-6 -2.96296E-6 L 0.09206 -0.18495 " pathEditMode="relative" rAng="0" ptsTypes="AA">
                                      <p:cBhvr>
                                        <p:cTn id="17" dur="2000" fill="hold"/>
                                        <p:tgtEl>
                                          <p:spTgt spid="5"/>
                                        </p:tgtEl>
                                        <p:attrNameLst>
                                          <p:attrName>ppt_x</p:attrName>
                                          <p:attrName>ppt_y</p:attrName>
                                        </p:attrNameLst>
                                      </p:cBhvr>
                                      <p:rCtr x="4596" y="-9259"/>
                                    </p:animMotion>
                                  </p:childTnLst>
                                </p:cTn>
                              </p:par>
                              <p:par>
                                <p:cTn id="18" presetID="42" presetClass="path" presetSubtype="0" accel="50000" decel="50000" fill="hold" grpId="0" nodeType="withEffect">
                                  <p:stCondLst>
                                    <p:cond delay="0"/>
                                  </p:stCondLst>
                                  <p:childTnLst>
                                    <p:animMotion origin="layout" path="M -2.91667E-6 1.11022E-16 L -0.10182 -0.18449 " pathEditMode="relative" rAng="0" ptsTypes="AA">
                                      <p:cBhvr>
                                        <p:cTn id="19" dur="2000" fill="hold"/>
                                        <p:tgtEl>
                                          <p:spTgt spid="6"/>
                                        </p:tgtEl>
                                        <p:attrNameLst>
                                          <p:attrName>ppt_x</p:attrName>
                                          <p:attrName>ppt_y</p:attrName>
                                        </p:attrNameLst>
                                      </p:cBhvr>
                                      <p:rCtr x="-5091" y="-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28" name="Rectangle: Rounded Corners 27">
            <a:extLst>
              <a:ext uri="{FF2B5EF4-FFF2-40B4-BE49-F238E27FC236}">
                <a16:creationId xmlns:a16="http://schemas.microsoft.com/office/drawing/2014/main" id="{4A27B26A-70F3-4C66-B74A-EC0103867798}"/>
              </a:ext>
            </a:extLst>
          </p:cNvPr>
          <p:cNvSpPr/>
          <p:nvPr/>
        </p:nvSpPr>
        <p:spPr>
          <a:xfrm>
            <a:off x="5080155" y="24638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9" name="Rectangle: Rounded Corners 28">
            <a:extLst>
              <a:ext uri="{FF2B5EF4-FFF2-40B4-BE49-F238E27FC236}">
                <a16:creationId xmlns:a16="http://schemas.microsoft.com/office/drawing/2014/main" id="{CA6A71D0-42EE-4B81-8EF7-88DA09F0A604}"/>
              </a:ext>
            </a:extLst>
          </p:cNvPr>
          <p:cNvSpPr/>
          <p:nvPr/>
        </p:nvSpPr>
        <p:spPr>
          <a:xfrm>
            <a:off x="7252276" y="153909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30" name="Rectangle: Rounded Corners 29">
            <a:extLst>
              <a:ext uri="{FF2B5EF4-FFF2-40B4-BE49-F238E27FC236}">
                <a16:creationId xmlns:a16="http://schemas.microsoft.com/office/drawing/2014/main" id="{C0D009A6-8477-4A24-A93A-D86D95CC518D}"/>
              </a:ext>
            </a:extLst>
          </p:cNvPr>
          <p:cNvSpPr/>
          <p:nvPr/>
        </p:nvSpPr>
        <p:spPr>
          <a:xfrm>
            <a:off x="3150752"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cxnSp>
        <p:nvCxnSpPr>
          <p:cNvPr id="36" name="Straight Arrow Connector 35">
            <a:extLst>
              <a:ext uri="{FF2B5EF4-FFF2-40B4-BE49-F238E27FC236}">
                <a16:creationId xmlns:a16="http://schemas.microsoft.com/office/drawing/2014/main" id="{2A0B9808-1D95-4E55-8E47-623DB60D9282}"/>
              </a:ext>
            </a:extLst>
          </p:cNvPr>
          <p:cNvCxnSpPr>
            <a:stCxn id="28" idx="2"/>
            <a:endCxn id="3" idx="0"/>
          </p:cNvCxnSpPr>
          <p:nvPr/>
        </p:nvCxnSpPr>
        <p:spPr>
          <a:xfrm>
            <a:off x="6096000" y="3170845"/>
            <a:ext cx="0" cy="2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F0A202-BB8E-4865-B6C9-183D50BA6B31}"/>
              </a:ext>
            </a:extLst>
          </p:cNvPr>
          <p:cNvCxnSpPr>
            <a:stCxn id="29" idx="1"/>
            <a:endCxn id="28" idx="0"/>
          </p:cNvCxnSpPr>
          <p:nvPr/>
        </p:nvCxnSpPr>
        <p:spPr>
          <a:xfrm flipH="1">
            <a:off x="6096000" y="1892598"/>
            <a:ext cx="1156276" cy="57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4E846B-4AD7-43B6-A3EB-07A4BDB844DC}"/>
              </a:ext>
            </a:extLst>
          </p:cNvPr>
          <p:cNvCxnSpPr>
            <a:stCxn id="30" idx="3"/>
            <a:endCxn id="28" idx="0"/>
          </p:cNvCxnSpPr>
          <p:nvPr/>
        </p:nvCxnSpPr>
        <p:spPr>
          <a:xfrm>
            <a:off x="5182442" y="1956505"/>
            <a:ext cx="913558" cy="50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2AC362-8B72-4D02-9973-86CCD4F30078}"/>
              </a:ext>
            </a:extLst>
          </p:cNvPr>
          <p:cNvCxnSpPr>
            <a:stCxn id="31" idx="3"/>
            <a:endCxn id="30" idx="1"/>
          </p:cNvCxnSpPr>
          <p:nvPr/>
        </p:nvCxnSpPr>
        <p:spPr>
          <a:xfrm>
            <a:off x="2869890" y="1956505"/>
            <a:ext cx="280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FB593E-B2E4-4BB4-B8B5-B19E4393564C}"/>
              </a:ext>
            </a:extLst>
          </p:cNvPr>
          <p:cNvCxnSpPr>
            <a:stCxn id="32" idx="1"/>
            <a:endCxn id="29" idx="3"/>
          </p:cNvCxnSpPr>
          <p:nvPr/>
        </p:nvCxnSpPr>
        <p:spPr>
          <a:xfrm flipH="1">
            <a:off x="9283966" y="1884596"/>
            <a:ext cx="280862" cy="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4" name="Rectangle: Rounded Corners 33">
            <a:extLst>
              <a:ext uri="{FF2B5EF4-FFF2-40B4-BE49-F238E27FC236}">
                <a16:creationId xmlns:a16="http://schemas.microsoft.com/office/drawing/2014/main" id="{35AC19EA-935B-47FC-823A-5104B8CC5639}"/>
              </a:ext>
            </a:extLst>
          </p:cNvPr>
          <p:cNvSpPr/>
          <p:nvPr/>
        </p:nvSpPr>
        <p:spPr>
          <a:xfrm>
            <a:off x="5080155" y="24514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Tree>
    <p:extLst>
      <p:ext uri="{BB962C8B-B14F-4D97-AF65-F5344CB8AC3E}">
        <p14:creationId xmlns:p14="http://schemas.microsoft.com/office/powerpoint/2010/main" val="25382667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2"/>
                                        </p:tgtEl>
                                      </p:cBhvr>
                                    </p:animEffect>
                                    <p:set>
                                      <p:cBhvr>
                                        <p:cTn id="19" dur="1" fill="hold">
                                          <p:stCondLst>
                                            <p:cond delay="499"/>
                                          </p:stCondLst>
                                        </p:cTn>
                                        <p:tgtEl>
                                          <p:spTgt spid="4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0 1.85185E-6 L -0.26458 -0.05139 " pathEditMode="relative" rAng="0" ptsTypes="AA">
                                      <p:cBhvr>
                                        <p:cTn id="27" dur="2000" fill="hold"/>
                                        <p:tgtEl>
                                          <p:spTgt spid="28"/>
                                        </p:tgtEl>
                                        <p:attrNameLst>
                                          <p:attrName>ppt_x</p:attrName>
                                          <p:attrName>ppt_y</p:attrName>
                                        </p:attrNameLst>
                                      </p:cBhvr>
                                      <p:rCtr x="-13229" y="-2569"/>
                                    </p:animMotion>
                                  </p:childTnLst>
                                </p:cTn>
                              </p:par>
                              <p:par>
                                <p:cTn id="28" presetID="42" presetClass="path" presetSubtype="0" accel="50000" decel="50000" fill="hold" grpId="0" nodeType="withEffect">
                                  <p:stCondLst>
                                    <p:cond delay="0"/>
                                  </p:stCondLst>
                                  <p:childTnLst>
                                    <p:animMotion origin="layout" path="M 0 2.22222E-6 L 0.40859 -0.06204 " pathEditMode="relative" rAng="0" ptsTypes="AA">
                                      <p:cBhvr>
                                        <p:cTn id="29" dur="2000" fill="hold"/>
                                        <p:tgtEl>
                                          <p:spTgt spid="34"/>
                                        </p:tgtEl>
                                        <p:attrNameLst>
                                          <p:attrName>ppt_x</p:attrName>
                                          <p:attrName>ppt_y</p:attrName>
                                        </p:attrNameLst>
                                      </p:cBhvr>
                                      <p:rCtr x="20430" y="-3102"/>
                                    </p:animMotion>
                                  </p:childTnLst>
                                </p:cTn>
                              </p:par>
                              <p:par>
                                <p:cTn id="30" presetID="10" presetClass="entr" presetSubtype="0"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33"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727-65BC-4392-88B1-3066E7E3FEF0}"/>
              </a:ext>
            </a:extLst>
          </p:cNvPr>
          <p:cNvSpPr>
            <a:spLocks noGrp="1"/>
          </p:cNvSpPr>
          <p:nvPr>
            <p:ph type="title"/>
          </p:nvPr>
        </p:nvSpPr>
        <p:spPr/>
        <p:txBody>
          <a:bodyPr/>
          <a:lstStyle/>
          <a:p>
            <a:r>
              <a:rPr lang="en-US" dirty="0"/>
              <a:t>Attribute Migration</a:t>
            </a:r>
          </a:p>
        </p:txBody>
      </p:sp>
      <p:sp>
        <p:nvSpPr>
          <p:cNvPr id="32" name="Rectangle: Rounded Corners 31">
            <a:extLst>
              <a:ext uri="{FF2B5EF4-FFF2-40B4-BE49-F238E27FC236}">
                <a16:creationId xmlns:a16="http://schemas.microsoft.com/office/drawing/2014/main" id="{F8DDE9F5-0B36-4EDD-8EDB-447545556F11}"/>
              </a:ext>
            </a:extLst>
          </p:cNvPr>
          <p:cNvSpPr/>
          <p:nvPr/>
        </p:nvSpPr>
        <p:spPr>
          <a:xfrm>
            <a:off x="9564828" y="153109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8584DEEF-CD87-4C4B-A5B5-0E25B1FFB3B1}"/>
              </a:ext>
            </a:extLst>
          </p:cNvPr>
          <p:cNvSpPr/>
          <p:nvPr/>
        </p:nvSpPr>
        <p:spPr>
          <a:xfrm>
            <a:off x="4939724" y="3385837"/>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Attribute Type</a:t>
            </a:r>
          </a:p>
        </p:txBody>
      </p:sp>
      <p:sp>
        <p:nvSpPr>
          <p:cNvPr id="31" name="Rectangle: Rounded Corners 30">
            <a:extLst>
              <a:ext uri="{FF2B5EF4-FFF2-40B4-BE49-F238E27FC236}">
                <a16:creationId xmlns:a16="http://schemas.microsoft.com/office/drawing/2014/main" id="{AA93E588-8D1E-43C6-BEEA-BF42C3BCA648}"/>
              </a:ext>
            </a:extLst>
          </p:cNvPr>
          <p:cNvSpPr/>
          <p:nvPr/>
        </p:nvSpPr>
        <p:spPr>
          <a:xfrm>
            <a:off x="838200" y="16030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a:t>
            </a:r>
          </a:p>
        </p:txBody>
      </p:sp>
      <p:sp>
        <p:nvSpPr>
          <p:cNvPr id="33" name="Rectangle: Rounded Corners 32">
            <a:extLst>
              <a:ext uri="{FF2B5EF4-FFF2-40B4-BE49-F238E27FC236}">
                <a16:creationId xmlns:a16="http://schemas.microsoft.com/office/drawing/2014/main" id="{829E0A64-29E3-4D65-9985-ABE55DE2F742}"/>
              </a:ext>
            </a:extLst>
          </p:cNvPr>
          <p:cNvSpPr/>
          <p:nvPr/>
        </p:nvSpPr>
        <p:spPr>
          <a:xfrm>
            <a:off x="1854045" y="2110330"/>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sp>
        <p:nvSpPr>
          <p:cNvPr id="23" name="Rectangle: Rounded Corners 22">
            <a:extLst>
              <a:ext uri="{FF2B5EF4-FFF2-40B4-BE49-F238E27FC236}">
                <a16:creationId xmlns:a16="http://schemas.microsoft.com/office/drawing/2014/main" id="{76F30CB3-6729-4F1D-AF18-7678B11941DB}"/>
              </a:ext>
            </a:extLst>
          </p:cNvPr>
          <p:cNvSpPr/>
          <p:nvPr/>
        </p:nvSpPr>
        <p:spPr>
          <a:xfrm>
            <a:off x="10071676" y="2042728"/>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Value</a:t>
            </a:r>
          </a:p>
        </p:txBody>
      </p:sp>
      <p:cxnSp>
        <p:nvCxnSpPr>
          <p:cNvPr id="5" name="Straight Arrow Connector 4">
            <a:extLst>
              <a:ext uri="{FF2B5EF4-FFF2-40B4-BE49-F238E27FC236}">
                <a16:creationId xmlns:a16="http://schemas.microsoft.com/office/drawing/2014/main" id="{70D46BF9-DE61-411C-98B6-49334E8E3AF7}"/>
              </a:ext>
            </a:extLst>
          </p:cNvPr>
          <p:cNvCxnSpPr>
            <a:stCxn id="33" idx="2"/>
            <a:endCxn id="3" idx="1"/>
          </p:cNvCxnSpPr>
          <p:nvPr/>
        </p:nvCxnSpPr>
        <p:spPr>
          <a:xfrm>
            <a:off x="2869890" y="2817340"/>
            <a:ext cx="2069834" cy="10681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CCD79A-4DBA-4B02-A11A-EDAA08A19A26}"/>
              </a:ext>
            </a:extLst>
          </p:cNvPr>
          <p:cNvCxnSpPr>
            <a:stCxn id="23" idx="2"/>
            <a:endCxn id="3" idx="3"/>
          </p:cNvCxnSpPr>
          <p:nvPr/>
        </p:nvCxnSpPr>
        <p:spPr>
          <a:xfrm flipH="1">
            <a:off x="7252276" y="2749738"/>
            <a:ext cx="3835245" cy="113577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16" name="Rectangle: Rounded Corners 15">
            <a:extLst>
              <a:ext uri="{FF2B5EF4-FFF2-40B4-BE49-F238E27FC236}">
                <a16:creationId xmlns:a16="http://schemas.microsoft.com/office/drawing/2014/main" id="{D63C8C46-50C0-4708-A556-7B3BC062A305}"/>
              </a:ext>
            </a:extLst>
          </p:cNvPr>
          <p:cNvSpPr/>
          <p:nvPr/>
        </p:nvSpPr>
        <p:spPr>
          <a:xfrm>
            <a:off x="39370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
        <p:nvSpPr>
          <p:cNvPr id="17" name="Rectangle: Rounded Corners 16">
            <a:extLst>
              <a:ext uri="{FF2B5EF4-FFF2-40B4-BE49-F238E27FC236}">
                <a16:creationId xmlns:a16="http://schemas.microsoft.com/office/drawing/2014/main" id="{E532D3FC-D29D-46F9-84AD-69AFA4B65AD7}"/>
              </a:ext>
            </a:extLst>
          </p:cNvPr>
          <p:cNvSpPr/>
          <p:nvPr/>
        </p:nvSpPr>
        <p:spPr>
          <a:xfrm>
            <a:off x="15113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8" name="Rectangle: Rounded Corners 17">
            <a:extLst>
              <a:ext uri="{FF2B5EF4-FFF2-40B4-BE49-F238E27FC236}">
                <a16:creationId xmlns:a16="http://schemas.microsoft.com/office/drawing/2014/main" id="{993889DD-2862-42C8-A362-6200347C2232}"/>
              </a:ext>
            </a:extLst>
          </p:cNvPr>
          <p:cNvSpPr/>
          <p:nvPr/>
        </p:nvSpPr>
        <p:spPr>
          <a:xfrm>
            <a:off x="6362700" y="59822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Lookup Value</a:t>
            </a:r>
          </a:p>
        </p:txBody>
      </p:sp>
      <p:sp>
        <p:nvSpPr>
          <p:cNvPr id="19" name="Rectangle: Rounded Corners 18">
            <a:extLst>
              <a:ext uri="{FF2B5EF4-FFF2-40B4-BE49-F238E27FC236}">
                <a16:creationId xmlns:a16="http://schemas.microsoft.com/office/drawing/2014/main" id="{A56C5CF3-E2B6-407F-83E1-F44B316F9292}"/>
              </a:ext>
            </a:extLst>
          </p:cNvPr>
          <p:cNvSpPr/>
          <p:nvPr/>
        </p:nvSpPr>
        <p:spPr>
          <a:xfrm>
            <a:off x="998220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20" name="Rectangle: Rounded Corners 19">
            <a:extLst>
              <a:ext uri="{FF2B5EF4-FFF2-40B4-BE49-F238E27FC236}">
                <a16:creationId xmlns:a16="http://schemas.microsoft.com/office/drawing/2014/main" id="{BADA5420-2433-4136-8941-9338336F690D}"/>
              </a:ext>
            </a:extLst>
          </p:cNvPr>
          <p:cNvSpPr/>
          <p:nvPr/>
        </p:nvSpPr>
        <p:spPr>
          <a:xfrm>
            <a:off x="8801521" y="394186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21" name="Rectangle: Rounded Corners 20">
            <a:extLst>
              <a:ext uri="{FF2B5EF4-FFF2-40B4-BE49-F238E27FC236}">
                <a16:creationId xmlns:a16="http://schemas.microsoft.com/office/drawing/2014/main" id="{6F29FE0F-02A7-448E-B548-B6E0905F1165}"/>
              </a:ext>
            </a:extLst>
          </p:cNvPr>
          <p:cNvSpPr/>
          <p:nvPr/>
        </p:nvSpPr>
        <p:spPr>
          <a:xfrm>
            <a:off x="9982200" y="503088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9EF8A0-5FAE-43CD-BB41-4B07B6CAA633}"/>
              </a:ext>
            </a:extLst>
          </p:cNvPr>
          <p:cNvCxnSpPr>
            <a:stCxn id="5" idx="2"/>
            <a:endCxn id="13" idx="0"/>
          </p:cNvCxnSpPr>
          <p:nvPr/>
        </p:nvCxnSpPr>
        <p:spPr>
          <a:xfrm flipH="1">
            <a:off x="4939724" y="3757105"/>
            <a:ext cx="13121"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D8EF1-121F-440A-B5F0-272FA1854F1A}"/>
              </a:ext>
            </a:extLst>
          </p:cNvPr>
          <p:cNvSpPr/>
          <p:nvPr/>
        </p:nvSpPr>
        <p:spPr>
          <a:xfrm>
            <a:off x="3923879"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 Copy</a:t>
            </a:r>
          </a:p>
        </p:txBody>
      </p:sp>
      <p:cxnSp>
        <p:nvCxnSpPr>
          <p:cNvPr id="60" name="Straight Arrow Connector 59">
            <a:extLst>
              <a:ext uri="{FF2B5EF4-FFF2-40B4-BE49-F238E27FC236}">
                <a16:creationId xmlns:a16="http://schemas.microsoft.com/office/drawing/2014/main" id="{90347822-76EE-459E-A842-C8C697ED3DF5}"/>
              </a:ext>
            </a:extLst>
          </p:cNvPr>
          <p:cNvCxnSpPr>
            <a:stCxn id="15" idx="2"/>
            <a:endCxn id="17" idx="0"/>
          </p:cNvCxnSpPr>
          <p:nvPr/>
        </p:nvCxnSpPr>
        <p:spPr>
          <a:xfrm flipH="1">
            <a:off x="2527145" y="5695507"/>
            <a:ext cx="2412579"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C391709-9A9E-43A4-A26D-220679A44E97}"/>
              </a:ext>
            </a:extLst>
          </p:cNvPr>
          <p:cNvCxnSpPr>
            <a:stCxn id="15" idx="2"/>
            <a:endCxn id="16" idx="0"/>
          </p:cNvCxnSpPr>
          <p:nvPr/>
        </p:nvCxnSpPr>
        <p:spPr>
          <a:xfrm>
            <a:off x="4939724" y="5695507"/>
            <a:ext cx="131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C86347-8A18-4CD6-A046-EEB9DB14378A}"/>
              </a:ext>
            </a:extLst>
          </p:cNvPr>
          <p:cNvCxnSpPr>
            <a:stCxn id="15" idx="2"/>
            <a:endCxn id="18" idx="0"/>
          </p:cNvCxnSpPr>
          <p:nvPr/>
        </p:nvCxnSpPr>
        <p:spPr>
          <a:xfrm>
            <a:off x="4939724" y="5695507"/>
            <a:ext cx="2438821" cy="286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6E31D-877E-4826-B09C-7DD86D442027}"/>
              </a:ext>
            </a:extLst>
          </p:cNvPr>
          <p:cNvCxnSpPr>
            <a:stCxn id="11" idx="2"/>
            <a:endCxn id="20" idx="3"/>
          </p:cNvCxnSpPr>
          <p:nvPr/>
        </p:nvCxnSpPr>
        <p:spPr>
          <a:xfrm flipH="1">
            <a:off x="10833211" y="3742310"/>
            <a:ext cx="164834" cy="5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57FF5F-F461-4E1C-B6AA-395424E1F6B2}"/>
              </a:ext>
            </a:extLst>
          </p:cNvPr>
          <p:cNvCxnSpPr>
            <a:stCxn id="11" idx="2"/>
            <a:endCxn id="21" idx="0"/>
          </p:cNvCxnSpPr>
          <p:nvPr/>
        </p:nvCxnSpPr>
        <p:spPr>
          <a:xfrm>
            <a:off x="10998045" y="3742310"/>
            <a:ext cx="0" cy="128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94F53A-050F-45A9-B4D7-AFE2A26B8B03}"/>
              </a:ext>
            </a:extLst>
          </p:cNvPr>
          <p:cNvCxnSpPr>
            <a:stCxn id="21" idx="1"/>
          </p:cNvCxnSpPr>
          <p:nvPr/>
        </p:nvCxnSpPr>
        <p:spPr>
          <a:xfrm flipH="1" flipV="1">
            <a:off x="9817366" y="4701732"/>
            <a:ext cx="164834" cy="68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AAB786-6EFC-4D34-A9EB-3D2AE64FAC04}"/>
              </a:ext>
            </a:extLst>
          </p:cNvPr>
          <p:cNvCxnSpPr>
            <a:stCxn id="11" idx="0"/>
            <a:endCxn id="19" idx="2"/>
          </p:cNvCxnSpPr>
          <p:nvPr/>
        </p:nvCxnSpPr>
        <p:spPr>
          <a:xfrm flipV="1">
            <a:off x="10998045" y="2582454"/>
            <a:ext cx="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Tree>
    <p:extLst>
      <p:ext uri="{BB962C8B-B14F-4D97-AF65-F5344CB8AC3E}">
        <p14:creationId xmlns:p14="http://schemas.microsoft.com/office/powerpoint/2010/main" val="12087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3333E-6 -3.7037E-6 L -3.33333E-6 -0.28865 " pathEditMode="relative" rAng="0" ptsTypes="AA">
                                      <p:cBhvr>
                                        <p:cTn id="9" dur="2000" fill="hold"/>
                                        <p:tgtEl>
                                          <p:spTgt spid="21"/>
                                        </p:tgtEl>
                                        <p:attrNameLst>
                                          <p:attrName>ppt_x</p:attrName>
                                          <p:attrName>ppt_y</p:attrName>
                                        </p:attrNameLst>
                                      </p:cBhvr>
                                      <p:rCtr x="0" y="-14444"/>
                                    </p:animMotion>
                                  </p:childTnLst>
                                </p:cTn>
                              </p:par>
                              <p:par>
                                <p:cTn id="10" presetID="42" presetClass="path" presetSubtype="0" accel="50000" decel="50000" fill="hold" grpId="0" nodeType="withEffect">
                                  <p:stCondLst>
                                    <p:cond delay="0"/>
                                  </p:stCondLst>
                                  <p:childTnLst>
                                    <p:animMotion origin="layout" path="M 1.66667E-6 2.59259E-6 L 0.09687 -0.13195 " pathEditMode="relative" rAng="0" ptsTypes="AA">
                                      <p:cBhvr>
                                        <p:cTn id="11" dur="2000" fill="hold"/>
                                        <p:tgtEl>
                                          <p:spTgt spid="20"/>
                                        </p:tgtEl>
                                        <p:attrNameLst>
                                          <p:attrName>ppt_x</p:attrName>
                                          <p:attrName>ppt_y</p:attrName>
                                        </p:attrNameLst>
                                      </p:cBhvr>
                                      <p:rCtr x="4844" y="-6597"/>
                                    </p:animMotion>
                                  </p:childTnLst>
                                </p:cTn>
                              </p:par>
                              <p:par>
                                <p:cTn id="12" presetID="10" presetClass="exit" presetSubtype="0" fill="hold" nodeType="withEffect">
                                  <p:stCondLst>
                                    <p:cond delay="0"/>
                                  </p:stCondLst>
                                  <p:childTnLst>
                                    <p:animEffect transition="out" filter="fade">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4"/>
                                        </p:tgtEl>
                                      </p:cBhvr>
                                    </p:animEffect>
                                    <p:set>
                                      <p:cBhvr>
                                        <p:cTn id="23" dur="1" fill="hold">
                                          <p:stCondLst>
                                            <p:cond delay="499"/>
                                          </p:stCondLst>
                                        </p:cTn>
                                        <p:tgtEl>
                                          <p:spTgt spid="74"/>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3.33333E-6 0.1713 L -3.33333E-6 0.16551 " pathEditMode="relative" rAng="0" ptsTypes="AA">
                                      <p:cBhvr>
                                        <p:cTn id="25" dur="2000" fill="hold"/>
                                        <p:tgtEl>
                                          <p:spTgt spid="19"/>
                                        </p:tgtEl>
                                        <p:attrNameLst>
                                          <p:attrName>ppt_x</p:attrName>
                                          <p:attrName>ppt_y</p:attrName>
                                        </p:attrNameLst>
                                      </p:cBhvr>
                                      <p:rCtr x="0" y="-301"/>
                                    </p:animMotion>
                                  </p:childTnLst>
                                </p:cTn>
                              </p:par>
                              <p:par>
                                <p:cTn id="26" presetID="10" presetClass="exit" presetSubtype="0" fill="hold" nodeType="withEffect">
                                  <p:stCondLst>
                                    <p:cond delay="25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250"/>
                                  </p:stCondLst>
                                  <p:childTnLst>
                                    <p:animEffect transition="out" filter="fad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10" presetClass="exit" presetSubtype="0" fill="hold" nodeType="withEffect">
                                  <p:stCondLst>
                                    <p:cond delay="250"/>
                                  </p:stCondLst>
                                  <p:childTnLst>
                                    <p:animEffect transition="out" filter="fade">
                                      <p:cBhvr>
                                        <p:cTn id="33" dur="500"/>
                                        <p:tgtEl>
                                          <p:spTgt spid="64"/>
                                        </p:tgtEl>
                                      </p:cBhvr>
                                    </p:animEffect>
                                    <p:set>
                                      <p:cBhvr>
                                        <p:cTn id="34" dur="1" fill="hold">
                                          <p:stCondLst>
                                            <p:cond delay="499"/>
                                          </p:stCondLst>
                                        </p:cTn>
                                        <p:tgtEl>
                                          <p:spTgt spid="64"/>
                                        </p:tgtEl>
                                        <p:attrNameLst>
                                          <p:attrName>style.visibility</p:attrName>
                                        </p:attrNameLst>
                                      </p:cBhvr>
                                      <p:to>
                                        <p:strVal val="hidden"/>
                                      </p:to>
                                    </p:set>
                                  </p:childTnLst>
                                </p:cTn>
                              </p:par>
                              <p:par>
                                <p:cTn id="35" presetID="42" presetClass="path" presetSubtype="0" accel="50000" decel="50000" fill="hold" grpId="0" nodeType="withEffect">
                                  <p:stCondLst>
                                    <p:cond delay="250"/>
                                  </p:stCondLst>
                                  <p:childTnLst>
                                    <p:animMotion origin="layout" path="M -1.66667E-6 -2.59259E-6 L 0.19896 -0.1449 " pathEditMode="relative" rAng="0" ptsTypes="AA">
                                      <p:cBhvr>
                                        <p:cTn id="36" dur="2000" fill="hold"/>
                                        <p:tgtEl>
                                          <p:spTgt spid="17"/>
                                        </p:tgtEl>
                                        <p:attrNameLst>
                                          <p:attrName>ppt_x</p:attrName>
                                          <p:attrName>ppt_y</p:attrName>
                                        </p:attrNameLst>
                                      </p:cBhvr>
                                      <p:rCtr x="9948" y="-7245"/>
                                    </p:animMotion>
                                  </p:childTnLst>
                                </p:cTn>
                              </p:par>
                              <p:par>
                                <p:cTn id="37" presetID="42" presetClass="path" presetSubtype="0" accel="50000" decel="50000" fill="hold" grpId="0" nodeType="withEffect">
                                  <p:stCondLst>
                                    <p:cond delay="250"/>
                                  </p:stCondLst>
                                  <p:childTnLst>
                                    <p:animMotion origin="layout" path="M 0 -2.59259E-6 L -0.00221 -0.1449 " pathEditMode="relative" rAng="0" ptsTypes="AA">
                                      <p:cBhvr>
                                        <p:cTn id="38" dur="2000" fill="hold"/>
                                        <p:tgtEl>
                                          <p:spTgt spid="16"/>
                                        </p:tgtEl>
                                        <p:attrNameLst>
                                          <p:attrName>ppt_x</p:attrName>
                                          <p:attrName>ppt_y</p:attrName>
                                        </p:attrNameLst>
                                      </p:cBhvr>
                                      <p:rCtr x="-117" y="-7245"/>
                                    </p:animMotion>
                                  </p:childTnLst>
                                </p:cTn>
                              </p:par>
                              <p:par>
                                <p:cTn id="39" presetID="42" presetClass="path" presetSubtype="0" accel="50000" decel="50000" fill="hold" grpId="0" nodeType="withEffect">
                                  <p:stCondLst>
                                    <p:cond delay="250"/>
                                  </p:stCondLst>
                                  <p:childTnLst>
                                    <p:animMotion origin="layout" path="M 1.66667E-6 -2.59259E-6 L -0.20117 -0.1449 " pathEditMode="relative" rAng="0" ptsTypes="AA">
                                      <p:cBhvr>
                                        <p:cTn id="40" dur="2000" fill="hold"/>
                                        <p:tgtEl>
                                          <p:spTgt spid="18"/>
                                        </p:tgtEl>
                                        <p:attrNameLst>
                                          <p:attrName>ppt_x</p:attrName>
                                          <p:attrName>ppt_y</p:attrName>
                                        </p:attrNameLst>
                                      </p:cBhvr>
                                      <p:rCtr x="-10065" y="-7245"/>
                                    </p:animMotion>
                                  </p:childTnLst>
                                </p:cTn>
                              </p:par>
                              <p:par>
                                <p:cTn id="41" presetID="10" presetClass="exit" presetSubtype="0" fill="hold" nodeType="withEffect">
                                  <p:stCondLst>
                                    <p:cond delay="50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42" presetClass="path" presetSubtype="0" accel="50000" decel="50000" fill="hold" grpId="0" nodeType="withEffect">
                                  <p:stCondLst>
                                    <p:cond delay="500"/>
                                  </p:stCondLst>
                                  <p:childTnLst>
                                    <p:animMotion origin="layout" path="M 1.66667E-6 2.22222E-6 L 1.66667E-6 -0.13773 " pathEditMode="relative" rAng="0" ptsTypes="AA">
                                      <p:cBhvr>
                                        <p:cTn id="45" dur="2000" fill="hold"/>
                                        <p:tgtEl>
                                          <p:spTgt spid="13"/>
                                        </p:tgtEl>
                                        <p:attrNameLst>
                                          <p:attrName>ppt_x</p:attrName>
                                          <p:attrName>ppt_y</p:attrName>
                                        </p:attrNameLst>
                                      </p:cBhvr>
                                      <p:rCtr x="0"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0F8BA1E5-4EE5-4CC2-9E9A-8E062A01A4AA}"/>
              </a:ext>
            </a:extLst>
          </p:cNvPr>
          <p:cNvSpPr/>
          <p:nvPr/>
        </p:nvSpPr>
        <p:spPr>
          <a:xfrm>
            <a:off x="3950010" y="3020963"/>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3" name="Rectangle: Rounded Corners 82">
            <a:extLst>
              <a:ext uri="{FF2B5EF4-FFF2-40B4-BE49-F238E27FC236}">
                <a16:creationId xmlns:a16="http://schemas.microsoft.com/office/drawing/2014/main" id="{80A6C115-D228-41E7-9892-418FCC59FAD5}"/>
              </a:ext>
            </a:extLst>
          </p:cNvPr>
          <p:cNvSpPr/>
          <p:nvPr/>
        </p:nvSpPr>
        <p:spPr>
          <a:xfrm>
            <a:off x="3923724" y="301663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5" name="Rectangle: Rounded Corners 4">
            <a:extLst>
              <a:ext uri="{FF2B5EF4-FFF2-40B4-BE49-F238E27FC236}">
                <a16:creationId xmlns:a16="http://schemas.microsoft.com/office/drawing/2014/main" id="{08F567F8-D5E4-4813-9C42-B88A2CC19C12}"/>
              </a:ext>
            </a:extLst>
          </p:cNvPr>
          <p:cNvSpPr/>
          <p:nvPr/>
        </p:nvSpPr>
        <p:spPr>
          <a:xfrm>
            <a:off x="39370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BABF6-BA92-464A-8DB9-ABF9D4D32F8D}"/>
              </a:ext>
            </a:extLst>
          </p:cNvPr>
          <p:cNvCxnSpPr>
            <a:stCxn id="4" idx="3"/>
            <a:endCxn id="5" idx="1"/>
          </p:cNvCxnSpPr>
          <p:nvPr/>
        </p:nvCxnSpPr>
        <p:spPr>
          <a:xfrm>
            <a:off x="35429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057519-12D7-4598-A9E6-848124BEC53A}"/>
              </a:ext>
            </a:extLst>
          </p:cNvPr>
          <p:cNvCxnSpPr>
            <a:stCxn id="7" idx="1"/>
            <a:endCxn id="5" idx="3"/>
          </p:cNvCxnSpPr>
          <p:nvPr/>
        </p:nvCxnSpPr>
        <p:spPr>
          <a:xfrm flipH="1">
            <a:off x="5968690" y="3403600"/>
            <a:ext cx="39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7A9E615-9983-4894-9111-3E2911F76CEE}"/>
              </a:ext>
            </a:extLst>
          </p:cNvPr>
          <p:cNvCxnSpPr>
            <a:stCxn id="7" idx="2"/>
            <a:endCxn id="15" idx="3"/>
          </p:cNvCxnSpPr>
          <p:nvPr/>
        </p:nvCxnSpPr>
        <p:spPr>
          <a:xfrm flipH="1">
            <a:off x="5955569" y="3757105"/>
            <a:ext cx="1422976" cy="1584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7E6F56-8A0F-43C8-B18E-D0B9CC0BABBA}"/>
              </a:ext>
            </a:extLst>
          </p:cNvPr>
          <p:cNvCxnSpPr>
            <a:stCxn id="12" idx="2"/>
            <a:endCxn id="15" idx="1"/>
          </p:cNvCxnSpPr>
          <p:nvPr/>
        </p:nvCxnSpPr>
        <p:spPr>
          <a:xfrm>
            <a:off x="2527145" y="4701732"/>
            <a:ext cx="1396734" cy="6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549D46-75FB-4DBC-B24E-5BD410380E23}"/>
              </a:ext>
            </a:extLst>
          </p:cNvPr>
          <p:cNvCxnSpPr>
            <a:cxnSpLocks/>
            <a:stCxn id="15" idx="0"/>
            <a:endCxn id="5" idx="2"/>
          </p:cNvCxnSpPr>
          <p:nvPr/>
        </p:nvCxnSpPr>
        <p:spPr>
          <a:xfrm flipV="1">
            <a:off x="4939724" y="3757105"/>
            <a:ext cx="13121" cy="123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AD97804-1F0B-409B-9335-10157E38C947}"/>
              </a:ext>
            </a:extLst>
          </p:cNvPr>
          <p:cNvCxnSpPr>
            <a:stCxn id="8" idx="2"/>
          </p:cNvCxnSpPr>
          <p:nvPr/>
        </p:nvCxnSpPr>
        <p:spPr>
          <a:xfrm flipH="1">
            <a:off x="5194300" y="2582454"/>
            <a:ext cx="3518210" cy="45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5" name="Rectangle: Rounded Corners 14">
            <a:extLst>
              <a:ext uri="{FF2B5EF4-FFF2-40B4-BE49-F238E27FC236}">
                <a16:creationId xmlns:a16="http://schemas.microsoft.com/office/drawing/2014/main" id="{01ED9CDE-B469-436C-85EC-CA862AC5AE75}"/>
              </a:ext>
            </a:extLst>
          </p:cNvPr>
          <p:cNvSpPr/>
          <p:nvPr/>
        </p:nvSpPr>
        <p:spPr>
          <a:xfrm>
            <a:off x="3923879"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67" name="Rectangle: Rounded Corners 66">
            <a:extLst>
              <a:ext uri="{FF2B5EF4-FFF2-40B4-BE49-F238E27FC236}">
                <a16:creationId xmlns:a16="http://schemas.microsoft.com/office/drawing/2014/main" id="{4B9CE195-739C-43AE-93B3-B099092C1E6D}"/>
              </a:ext>
            </a:extLst>
          </p:cNvPr>
          <p:cNvSpPr/>
          <p:nvPr/>
        </p:nvSpPr>
        <p:spPr>
          <a:xfrm>
            <a:off x="3937000" y="4988497"/>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Type</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104" name="Rectangle: Rounded Corners 103">
            <a:extLst>
              <a:ext uri="{FF2B5EF4-FFF2-40B4-BE49-F238E27FC236}">
                <a16:creationId xmlns:a16="http://schemas.microsoft.com/office/drawing/2014/main" id="{53053F8B-F3AD-42B0-8FE1-4E38C6A3AD08}"/>
              </a:ext>
            </a:extLst>
          </p:cNvPr>
          <p:cNvSpPr/>
          <p:nvPr/>
        </p:nvSpPr>
        <p:spPr>
          <a:xfrm>
            <a:off x="3936734" y="3031201"/>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Tree>
    <p:extLst>
      <p:ext uri="{BB962C8B-B14F-4D97-AF65-F5344CB8AC3E}">
        <p14:creationId xmlns:p14="http://schemas.microsoft.com/office/powerpoint/2010/main" val="42626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66667E-6 4.81481E-6 L -0.19792 -0.14491 " pathEditMode="relative" rAng="0" ptsTypes="AA">
                                      <p:cBhvr>
                                        <p:cTn id="9" dur="2000" fill="hold"/>
                                        <p:tgtEl>
                                          <p:spTgt spid="15"/>
                                        </p:tgtEl>
                                        <p:attrNameLst>
                                          <p:attrName>ppt_x</p:attrName>
                                          <p:attrName>ppt_y</p:attrName>
                                        </p:attrNameLst>
                                      </p:cBhvr>
                                      <p:rCtr x="-9896" y="-7245"/>
                                    </p:animMotion>
                                  </p:childTnLst>
                                </p:cTn>
                              </p:par>
                              <p:par>
                                <p:cTn id="10" presetID="10" presetClass="exit" presetSubtype="0" fill="hold" nodeType="with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par>
                                <p:cTn id="13" presetID="42" presetClass="path" presetSubtype="0" accel="50000" decel="50000" fill="hold" grpId="0" nodeType="withEffect">
                                  <p:stCondLst>
                                    <p:cond delay="0"/>
                                  </p:stCondLst>
                                  <p:childTnLst>
                                    <p:animMotion origin="layout" path="M 0 4.81481E-6 L 0.19792 -0.28264 " pathEditMode="relative" rAng="0" ptsTypes="AA">
                                      <p:cBhvr>
                                        <p:cTn id="14" dur="2000" fill="hold"/>
                                        <p:tgtEl>
                                          <p:spTgt spid="67"/>
                                        </p:tgtEl>
                                        <p:attrNameLst>
                                          <p:attrName>ppt_x</p:attrName>
                                          <p:attrName>ppt_y</p:attrName>
                                        </p:attrNameLst>
                                      </p:cBhvr>
                                      <p:rCtr x="9896" y="-14144"/>
                                    </p:animMotion>
                                  </p:childTnLst>
                                </p:cTn>
                              </p:par>
                              <p:par>
                                <p:cTn id="15" presetID="42" presetClass="path" presetSubtype="0" accel="50000" decel="50000" fill="hold" grpId="0" nodeType="withEffect">
                                  <p:stCondLst>
                                    <p:cond delay="0"/>
                                  </p:stCondLst>
                                  <p:childTnLst>
                                    <p:animMotion origin="layout" path="M 0 3.7037E-6 L -0.19896 0.13264 " pathEditMode="relative" rAng="0" ptsTypes="AA">
                                      <p:cBhvr>
                                        <p:cTn id="16" dur="2000" fill="hold"/>
                                        <p:tgtEl>
                                          <p:spTgt spid="5"/>
                                        </p:tgtEl>
                                        <p:attrNameLst>
                                          <p:attrName>ppt_x</p:attrName>
                                          <p:attrName>ppt_y</p:attrName>
                                        </p:attrNameLst>
                                      </p:cBhvr>
                                      <p:rCtr x="-9948" y="6620"/>
                                    </p:animMotion>
                                  </p:childTnLst>
                                </p:cTn>
                              </p:par>
                              <p:par>
                                <p:cTn id="17" presetID="10" presetClass="exit" presetSubtype="0" fill="hold" nodeType="withEffect">
                                  <p:stCondLst>
                                    <p:cond delay="0"/>
                                  </p:stCondLst>
                                  <p:childTnLst>
                                    <p:animEffect transition="out" filter="fade">
                                      <p:cBhvr>
                                        <p:cTn id="18" dur="500"/>
                                        <p:tgtEl>
                                          <p:spTgt spid="57"/>
                                        </p:tgtEl>
                                      </p:cBhvr>
                                    </p:animEffect>
                                    <p:set>
                                      <p:cBhvr>
                                        <p:cTn id="19" dur="1" fill="hold">
                                          <p:stCondLst>
                                            <p:cond delay="499"/>
                                          </p:stCondLst>
                                        </p:cTn>
                                        <p:tgtEl>
                                          <p:spTgt spid="57"/>
                                        </p:tgtEl>
                                        <p:attrNameLst>
                                          <p:attrName>style.visibility</p:attrName>
                                        </p:attrNameLst>
                                      </p:cBhvr>
                                      <p:to>
                                        <p:strVal val="hidden"/>
                                      </p:to>
                                    </p:set>
                                  </p:childTnLst>
                                </p:cTn>
                              </p:par>
                              <p:par>
                                <p:cTn id="20" presetID="42" presetClass="path" presetSubtype="0" accel="50000" decel="50000" fill="hold" grpId="0" nodeType="withEffect">
                                  <p:stCondLst>
                                    <p:cond delay="0"/>
                                  </p:stCondLst>
                                  <p:childTnLst>
                                    <p:animMotion origin="layout" path="M -1.66667E-6 1.85185E-6 L 0.19896 0.00231 " pathEditMode="relative" rAng="0" ptsTypes="AA">
                                      <p:cBhvr>
                                        <p:cTn id="21" dur="2000" fill="hold"/>
                                        <p:tgtEl>
                                          <p:spTgt spid="82"/>
                                        </p:tgtEl>
                                        <p:attrNameLst>
                                          <p:attrName>ppt_x</p:attrName>
                                          <p:attrName>ppt_y</p:attrName>
                                        </p:attrNameLst>
                                      </p:cBhvr>
                                      <p:rCtr x="9948" y="116"/>
                                    </p:animMotion>
                                  </p:childTnLst>
                                </p:cTn>
                              </p:par>
                              <p:par>
                                <p:cTn id="22" presetID="42" presetClass="path" presetSubtype="0" accel="50000" decel="50000" fill="hold" grpId="0" nodeType="withEffect">
                                  <p:stCondLst>
                                    <p:cond delay="0"/>
                                  </p:stCondLst>
                                  <p:childTnLst>
                                    <p:animMotion origin="layout" path="M 0 1.48148E-6 L 0.30716 -0.16991 " pathEditMode="relative" rAng="0" ptsTypes="AA">
                                      <p:cBhvr>
                                        <p:cTn id="23" dur="2000" fill="hold"/>
                                        <p:tgtEl>
                                          <p:spTgt spid="104"/>
                                        </p:tgtEl>
                                        <p:attrNameLst>
                                          <p:attrName>ppt_x</p:attrName>
                                          <p:attrName>ppt_y</p:attrName>
                                        </p:attrNameLst>
                                      </p:cBhvr>
                                      <p:rCtr x="15352" y="-8495"/>
                                    </p:animMotion>
                                  </p:childTnLst>
                                </p:cTn>
                              </p:par>
                              <p:par>
                                <p:cTn id="24" presetID="10" presetClass="exit" presetSubtype="0" fill="hold" nodeType="withEffect">
                                  <p:stCondLst>
                                    <p:cond delay="0"/>
                                  </p:stCondLst>
                                  <p:childTnLst>
                                    <p:animEffect transition="out" filter="fade">
                                      <p:cBhvr>
                                        <p:cTn id="25" dur="500"/>
                                        <p:tgtEl>
                                          <p:spTgt spid="76"/>
                                        </p:tgtEl>
                                      </p:cBhvr>
                                    </p:animEffect>
                                    <p:set>
                                      <p:cBhvr>
                                        <p:cTn id="2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animBg="1"/>
      <p:bldP spid="15" grpId="0" animBg="1"/>
      <p:bldP spid="67" grpId="0" animBg="1"/>
      <p:bldP spid="10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6" name="Rectangle: Rounded Corners 5">
            <a:extLst>
              <a:ext uri="{FF2B5EF4-FFF2-40B4-BE49-F238E27FC236}">
                <a16:creationId xmlns:a16="http://schemas.microsoft.com/office/drawing/2014/main" id="{138ED464-81D4-494B-A6D0-A88F3097D7A6}"/>
              </a:ext>
            </a:extLst>
          </p:cNvPr>
          <p:cNvSpPr/>
          <p:nvPr/>
        </p:nvSpPr>
        <p:spPr>
          <a:xfrm>
            <a:off x="63627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181429-23D4-48FF-A279-E829A616E9C1}"/>
              </a:ext>
            </a:extLst>
          </p:cNvPr>
          <p:cNvCxnSpPr>
            <a:stCxn id="4" idx="2"/>
            <a:endCxn id="12" idx="0"/>
          </p:cNvCxnSpPr>
          <p:nvPr/>
        </p:nvCxnSpPr>
        <p:spPr>
          <a:xfrm>
            <a:off x="2527145" y="3757105"/>
            <a:ext cx="0" cy="23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F7C55E7-1103-46C0-B8F7-AB0773083D95}"/>
              </a:ext>
            </a:extLst>
          </p:cNvPr>
          <p:cNvSpPr/>
          <p:nvPr/>
        </p:nvSpPr>
        <p:spPr>
          <a:xfrm>
            <a:off x="178110"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cxnSp>
        <p:nvCxnSpPr>
          <p:cNvPr id="45" name="Straight Arrow Connector 44">
            <a:extLst>
              <a:ext uri="{FF2B5EF4-FFF2-40B4-BE49-F238E27FC236}">
                <a16:creationId xmlns:a16="http://schemas.microsoft.com/office/drawing/2014/main" id="{A5276FA0-C6C4-430B-B868-054E226C7350}"/>
              </a:ext>
            </a:extLst>
          </p:cNvPr>
          <p:cNvCxnSpPr>
            <a:stCxn id="4" idx="1"/>
            <a:endCxn id="41" idx="2"/>
          </p:cNvCxnSpPr>
          <p:nvPr/>
        </p:nvCxnSpPr>
        <p:spPr>
          <a:xfrm flipH="1" flipV="1">
            <a:off x="1193955" y="2582454"/>
            <a:ext cx="317345" cy="82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12" name="Rectangle: Rounded Corners 11">
            <a:extLst>
              <a:ext uri="{FF2B5EF4-FFF2-40B4-BE49-F238E27FC236}">
                <a16:creationId xmlns:a16="http://schemas.microsoft.com/office/drawing/2014/main" id="{2E2DFC8A-69DE-4A9F-BAF8-4ECF24FD51BE}"/>
              </a:ext>
            </a:extLst>
          </p:cNvPr>
          <p:cNvSpPr/>
          <p:nvPr/>
        </p:nvSpPr>
        <p:spPr>
          <a:xfrm>
            <a:off x="1511300" y="399472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Attribute</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Tree>
    <p:extLst>
      <p:ext uri="{BB962C8B-B14F-4D97-AF65-F5344CB8AC3E}">
        <p14:creationId xmlns:p14="http://schemas.microsoft.com/office/powerpoint/2010/main" val="145575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42" presetClass="path" presetSubtype="0" accel="50000" decel="50000" fill="hold" grpId="0" nodeType="withEffect">
                                  <p:stCondLst>
                                    <p:cond delay="0"/>
                                  </p:stCondLst>
                                  <p:childTnLst>
                                    <p:animMotion origin="layout" path="M -1.66667E-6 2.22222E-6 L -1.66667E-6 -0.13773 " pathEditMode="relative" rAng="0" ptsTypes="AA">
                                      <p:cBhvr>
                                        <p:cTn id="12" dur="2000" fill="hold"/>
                                        <p:tgtEl>
                                          <p:spTgt spid="12"/>
                                        </p:tgtEl>
                                        <p:attrNameLst>
                                          <p:attrName>ppt_x</p:attrName>
                                          <p:attrName>ppt_y</p:attrName>
                                        </p:attrNameLst>
                                      </p:cBhvr>
                                      <p:rCtr x="0" y="-6898"/>
                                    </p:animMotion>
                                  </p:childTnLst>
                                </p:cTn>
                              </p:par>
                              <p:par>
                                <p:cTn id="13" presetID="42" presetClass="path" presetSubtype="0" accel="50000" decel="50000" fill="hold" grpId="0" nodeType="withEffect">
                                  <p:stCondLst>
                                    <p:cond delay="0"/>
                                  </p:stCondLst>
                                  <p:childTnLst>
                                    <p:animMotion origin="layout" path="M 3.33333E-6 5.55112E-17 L 0.10937 0.1713 " pathEditMode="relative" rAng="0" ptsTypes="AA">
                                      <p:cBhvr>
                                        <p:cTn id="14" dur="2000" fill="hold"/>
                                        <p:tgtEl>
                                          <p:spTgt spid="41"/>
                                        </p:tgtEl>
                                        <p:attrNameLst>
                                          <p:attrName>ppt_x</p:attrName>
                                          <p:attrName>ppt_y</p:attrName>
                                        </p:attrNameLst>
                                      </p:cBhvr>
                                      <p:rCtr x="5469"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80A6C115-D228-41E7-9892-418FCC59FAD5}"/>
              </a:ext>
            </a:extLst>
          </p:cNvPr>
          <p:cNvSpPr/>
          <p:nvPr/>
        </p:nvSpPr>
        <p:spPr>
          <a:xfrm>
            <a:off x="39370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Content</a:t>
            </a:r>
          </a:p>
        </p:txBody>
      </p:sp>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8" name="Rectangle: Rounded Corners 7">
            <a:extLst>
              <a:ext uri="{FF2B5EF4-FFF2-40B4-BE49-F238E27FC236}">
                <a16:creationId xmlns:a16="http://schemas.microsoft.com/office/drawing/2014/main" id="{DF204C58-F62C-4310-85DB-138DFD3452D9}"/>
              </a:ext>
            </a:extLst>
          </p:cNvPr>
          <p:cNvSpPr/>
          <p:nvPr/>
        </p:nvSpPr>
        <p:spPr>
          <a:xfrm>
            <a:off x="7696665" y="187544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10" name="Rectangle: Rounded Corners 9">
            <a:extLst>
              <a:ext uri="{FF2B5EF4-FFF2-40B4-BE49-F238E27FC236}">
                <a16:creationId xmlns:a16="http://schemas.microsoft.com/office/drawing/2014/main" id="{200D1693-A425-4F5F-9429-5E0F8BCC86A5}"/>
              </a:ext>
            </a:extLst>
          </p:cNvPr>
          <p:cNvSpPr/>
          <p:nvPr/>
        </p:nvSpPr>
        <p:spPr>
          <a:xfrm>
            <a:off x="2463645" y="187544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Rental Rate</a:t>
            </a:r>
          </a:p>
        </p:txBody>
      </p:sp>
      <p:cxnSp>
        <p:nvCxnSpPr>
          <p:cNvPr id="23" name="Straight Arrow Connector 22">
            <a:extLst>
              <a:ext uri="{FF2B5EF4-FFF2-40B4-BE49-F238E27FC236}">
                <a16:creationId xmlns:a16="http://schemas.microsoft.com/office/drawing/2014/main" id="{E39246F7-61DF-4D34-AAC8-BF1FD6BFABA4}"/>
              </a:ext>
            </a:extLst>
          </p:cNvPr>
          <p:cNvCxnSpPr>
            <a:stCxn id="10" idx="3"/>
            <a:endCxn id="3" idx="1"/>
          </p:cNvCxnSpPr>
          <p:nvPr/>
        </p:nvCxnSpPr>
        <p:spPr>
          <a:xfrm>
            <a:off x="4495335" y="2228950"/>
            <a:ext cx="444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2B3938-8056-447F-B7DF-11A757727B34}"/>
              </a:ext>
            </a:extLst>
          </p:cNvPr>
          <p:cNvCxnSpPr>
            <a:stCxn id="3" idx="3"/>
            <a:endCxn id="8" idx="1"/>
          </p:cNvCxnSpPr>
          <p:nvPr/>
        </p:nvCxnSpPr>
        <p:spPr>
          <a:xfrm flipV="1">
            <a:off x="7252276" y="2228949"/>
            <a:ext cx="444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E72BCE0-406A-46A7-BFFF-5BDB0E2EF5C4}"/>
              </a:ext>
            </a:extLst>
          </p:cNvPr>
          <p:cNvCxnSpPr>
            <a:stCxn id="3" idx="2"/>
            <a:endCxn id="4" idx="0"/>
          </p:cNvCxnSpPr>
          <p:nvPr/>
        </p:nvCxnSpPr>
        <p:spPr>
          <a:xfrm flipH="1">
            <a:off x="2527145" y="2728624"/>
            <a:ext cx="3568855" cy="32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9F8A1-EA45-477D-B98C-8A1329A75159}"/>
              </a:ext>
            </a:extLst>
          </p:cNvPr>
          <p:cNvCxnSpPr>
            <a:stCxn id="3" idx="2"/>
          </p:cNvCxnSpPr>
          <p:nvPr/>
        </p:nvCxnSpPr>
        <p:spPr>
          <a:xfrm flipH="1">
            <a:off x="5080000" y="2728624"/>
            <a:ext cx="1016000"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E0B60A-B32E-4EBF-A1A9-E6A64CFDCA3B}"/>
              </a:ext>
            </a:extLst>
          </p:cNvPr>
          <p:cNvCxnSpPr>
            <a:stCxn id="3" idx="2"/>
            <a:endCxn id="7" idx="0"/>
          </p:cNvCxnSpPr>
          <p:nvPr/>
        </p:nvCxnSpPr>
        <p:spPr>
          <a:xfrm>
            <a:off x="6096000" y="2728624"/>
            <a:ext cx="1282545" cy="34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929058-7464-4C69-A427-E5EE2A63DD62}"/>
              </a:ext>
            </a:extLst>
          </p:cNvPr>
          <p:cNvCxnSpPr>
            <a:stCxn id="3" idx="2"/>
            <a:endCxn id="11" idx="0"/>
          </p:cNvCxnSpPr>
          <p:nvPr/>
        </p:nvCxnSpPr>
        <p:spPr>
          <a:xfrm>
            <a:off x="6096000" y="2728624"/>
            <a:ext cx="4902045" cy="30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C02CDD1-EDB7-4EB3-81C2-8DD1EDB192CC}"/>
              </a:ext>
            </a:extLst>
          </p:cNvPr>
          <p:cNvSpPr/>
          <p:nvPr/>
        </p:nvSpPr>
        <p:spPr>
          <a:xfrm>
            <a:off x="9982200" y="303530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a:t>
            </a:r>
          </a:p>
        </p:txBody>
      </p:sp>
      <p:sp>
        <p:nvSpPr>
          <p:cNvPr id="7" name="Rectangle: Rounded Corners 6">
            <a:extLst>
              <a:ext uri="{FF2B5EF4-FFF2-40B4-BE49-F238E27FC236}">
                <a16:creationId xmlns:a16="http://schemas.microsoft.com/office/drawing/2014/main" id="{EEAA29C2-EE52-4691-BC36-CB191816FDA9}"/>
              </a:ext>
            </a:extLst>
          </p:cNvPr>
          <p:cNvSpPr/>
          <p:nvPr/>
        </p:nvSpPr>
        <p:spPr>
          <a:xfrm>
            <a:off x="6362700" y="30754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Attribute</a:t>
            </a:r>
          </a:p>
        </p:txBody>
      </p:sp>
      <p:sp>
        <p:nvSpPr>
          <p:cNvPr id="4" name="Rectangle: Rounded Corners 3">
            <a:extLst>
              <a:ext uri="{FF2B5EF4-FFF2-40B4-BE49-F238E27FC236}">
                <a16:creationId xmlns:a16="http://schemas.microsoft.com/office/drawing/2014/main" id="{79B89E71-1D6C-47BF-9FC7-44611EBB0369}"/>
              </a:ext>
            </a:extLst>
          </p:cNvPr>
          <p:cNvSpPr/>
          <p:nvPr/>
        </p:nvSpPr>
        <p:spPr>
          <a:xfrm>
            <a:off x="1511300" y="3050095"/>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631606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3.33333E-6 5.55112E-17 L 0.21458 5.55112E-17 " pathEditMode="relative" rAng="0" ptsTypes="AA">
                                      <p:cBhvr>
                                        <p:cTn id="24" dur="2000" fill="hold"/>
                                        <p:tgtEl>
                                          <p:spTgt spid="10"/>
                                        </p:tgtEl>
                                        <p:attrNameLst>
                                          <p:attrName>ppt_x</p:attrName>
                                          <p:attrName>ppt_y</p:attrName>
                                        </p:attrNameLst>
                                      </p:cBhvr>
                                      <p:rCtr x="10729" y="0"/>
                                    </p:animMotion>
                                  </p:childTnLst>
                                </p:cTn>
                              </p:par>
                              <p:par>
                                <p:cTn id="25" presetID="42" presetClass="path" presetSubtype="0" accel="50000" decel="50000" fill="hold" grpId="0" nodeType="withEffect">
                                  <p:stCondLst>
                                    <p:cond delay="0"/>
                                  </p:stCondLst>
                                  <p:childTnLst>
                                    <p:animMotion origin="layout" path="M -3.33333E-6 5.55112E-17 L -0.21458 5.55112E-17 " pathEditMode="relative" rAng="0" ptsTypes="AA">
                                      <p:cBhvr>
                                        <p:cTn id="26" dur="2000" fill="hold"/>
                                        <p:tgtEl>
                                          <p:spTgt spid="8"/>
                                        </p:tgtEl>
                                        <p:attrNameLst>
                                          <p:attrName>ppt_x</p:attrName>
                                          <p:attrName>ppt_y</p:attrName>
                                        </p:attrNameLst>
                                      </p:cBhvr>
                                      <p:rCtr x="-10729" y="0"/>
                                    </p:animMotion>
                                  </p:childTnLst>
                                </p:cTn>
                              </p:par>
                              <p:par>
                                <p:cTn id="27" presetID="42" presetClass="path" presetSubtype="0" accel="50000" decel="50000" fill="hold" grpId="0" nodeType="withEffect">
                                  <p:stCondLst>
                                    <p:cond delay="0"/>
                                  </p:stCondLst>
                                  <p:childTnLst>
                                    <p:animMotion origin="layout" path="M -1.66667E-6 3.7037E-6 L 0.29167 -0.1713 " pathEditMode="relative" rAng="0" ptsTypes="AA">
                                      <p:cBhvr>
                                        <p:cTn id="28" dur="2000" fill="hold"/>
                                        <p:tgtEl>
                                          <p:spTgt spid="4"/>
                                        </p:tgtEl>
                                        <p:attrNameLst>
                                          <p:attrName>ppt_x</p:attrName>
                                          <p:attrName>ppt_y</p:attrName>
                                        </p:attrNameLst>
                                      </p:cBhvr>
                                      <p:rCtr x="14583" y="-8565"/>
                                    </p:animMotion>
                                  </p:childTnLst>
                                </p:cTn>
                              </p:par>
                              <p:par>
                                <p:cTn id="29" presetID="42" presetClass="path" presetSubtype="0" accel="50000" decel="50000" fill="hold" grpId="0" nodeType="withEffect">
                                  <p:stCondLst>
                                    <p:cond delay="0"/>
                                  </p:stCondLst>
                                  <p:childTnLst>
                                    <p:animMotion origin="layout" path="M 0 -1.48148E-6 L 0.09375 -0.16898 " pathEditMode="relative" rAng="0" ptsTypes="AA">
                                      <p:cBhvr>
                                        <p:cTn id="30" dur="2000" fill="hold"/>
                                        <p:tgtEl>
                                          <p:spTgt spid="83"/>
                                        </p:tgtEl>
                                        <p:attrNameLst>
                                          <p:attrName>ppt_x</p:attrName>
                                          <p:attrName>ppt_y</p:attrName>
                                        </p:attrNameLst>
                                      </p:cBhvr>
                                      <p:rCtr x="4688" y="-8449"/>
                                    </p:animMotion>
                                  </p:childTnLst>
                                </p:cTn>
                              </p:par>
                              <p:par>
                                <p:cTn id="31" presetID="42" presetClass="path" presetSubtype="0" accel="50000" decel="50000" fill="hold" grpId="0" nodeType="withEffect">
                                  <p:stCondLst>
                                    <p:cond delay="0"/>
                                  </p:stCondLst>
                                  <p:childTnLst>
                                    <p:animMotion origin="layout" path="M 1.66667E-6 0 L -0.10521 -0.16921 " pathEditMode="relative" rAng="0" ptsTypes="AA">
                                      <p:cBhvr>
                                        <p:cTn id="32" dur="2000" fill="hold"/>
                                        <p:tgtEl>
                                          <p:spTgt spid="7"/>
                                        </p:tgtEl>
                                        <p:attrNameLst>
                                          <p:attrName>ppt_x</p:attrName>
                                          <p:attrName>ppt_y</p:attrName>
                                        </p:attrNameLst>
                                      </p:cBhvr>
                                      <p:rCtr x="-5260" y="-8472"/>
                                    </p:animMotion>
                                  </p:childTnLst>
                                </p:cTn>
                              </p:par>
                              <p:par>
                                <p:cTn id="33" presetID="42" presetClass="path" presetSubtype="0" accel="50000" decel="50000" fill="hold" grpId="0" nodeType="withEffect">
                                  <p:stCondLst>
                                    <p:cond delay="0"/>
                                  </p:stCondLst>
                                  <p:childTnLst>
                                    <p:animMotion origin="layout" path="M -3.33333E-6 -1.48148E-6 L -0.39166 -0.1669 " pathEditMode="relative" rAng="0" ptsTypes="AA">
                                      <p:cBhvr>
                                        <p:cTn id="34" dur="2000" fill="hold"/>
                                        <p:tgtEl>
                                          <p:spTgt spid="11"/>
                                        </p:tgtEl>
                                        <p:attrNameLst>
                                          <p:attrName>ppt_x</p:attrName>
                                          <p:attrName>ppt_y</p:attrName>
                                        </p:attrNameLst>
                                      </p:cBhvr>
                                      <p:rCtr x="-19583" y="-8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 grpId="0" animBg="1"/>
      <p:bldP spid="10" grpId="0" animBg="1"/>
      <p:bldP spid="11" grpId="0" animBg="1"/>
      <p:bldP spid="7"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 name="Rectangle: Rounded Corners 2">
            <a:extLst>
              <a:ext uri="{FF2B5EF4-FFF2-40B4-BE49-F238E27FC236}">
                <a16:creationId xmlns:a16="http://schemas.microsoft.com/office/drawing/2014/main" id="{CDDEB467-5E17-4694-9E75-A963BB944ABA}"/>
              </a:ext>
            </a:extLst>
          </p:cNvPr>
          <p:cNvSpPr/>
          <p:nvPr/>
        </p:nvSpPr>
        <p:spPr>
          <a:xfrm>
            <a:off x="4939724" y="172927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21321047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5.55112E-17 L 0 0.175 " pathEditMode="relative" rAng="0" ptsTypes="AA">
                                      <p:cBhvr>
                                        <p:cTn id="6" dur="2000" fill="hold"/>
                                        <p:tgtEl>
                                          <p:spTgt spid="3"/>
                                        </p:tgtEl>
                                        <p:attrNameLst>
                                          <p:attrName>ppt_x</p:attrName>
                                          <p:attrName>ppt_y</p:attrName>
                                        </p:attrNameLst>
                                      </p:cBhvr>
                                      <p:rCtr x="0"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AC5A-CC96-4AE8-A6AA-1BB3D8B3DFEB}"/>
              </a:ext>
            </a:extLst>
          </p:cNvPr>
          <p:cNvSpPr>
            <a:spLocks noGrp="1"/>
          </p:cNvSpPr>
          <p:nvPr>
            <p:ph type="title"/>
          </p:nvPr>
        </p:nvSpPr>
        <p:spPr/>
        <p:txBody>
          <a:bodyPr/>
          <a:lstStyle/>
          <a:p>
            <a:r>
              <a:rPr lang="en-US" dirty="0"/>
              <a:t>Property Migration</a:t>
            </a:r>
          </a:p>
        </p:txBody>
      </p:sp>
      <p:sp>
        <p:nvSpPr>
          <p:cNvPr id="33" name="Rectangle: Rounded Corners 32">
            <a:extLst>
              <a:ext uri="{FF2B5EF4-FFF2-40B4-BE49-F238E27FC236}">
                <a16:creationId xmlns:a16="http://schemas.microsoft.com/office/drawing/2014/main" id="{5F828AB3-0684-4F1D-86F9-066E4956CB78}"/>
              </a:ext>
            </a:extLst>
          </p:cNvPr>
          <p:cNvSpPr/>
          <p:nvPr/>
        </p:nvSpPr>
        <p:spPr>
          <a:xfrm>
            <a:off x="4939724" y="2929325"/>
            <a:ext cx="2312552" cy="9993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Property</a:t>
            </a:r>
          </a:p>
        </p:txBody>
      </p:sp>
    </p:spTree>
    <p:extLst>
      <p:ext uri="{BB962C8B-B14F-4D97-AF65-F5344CB8AC3E}">
        <p14:creationId xmlns:p14="http://schemas.microsoft.com/office/powerpoint/2010/main" val="316132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Tree>
    <p:extLst>
      <p:ext uri="{BB962C8B-B14F-4D97-AF65-F5344CB8AC3E}">
        <p14:creationId xmlns:p14="http://schemas.microsoft.com/office/powerpoint/2010/main" val="4278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799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p:txBody>
          <a:bodyPr/>
          <a:lstStyle/>
          <a:p>
            <a:r>
              <a:rPr lang="en-US" dirty="0"/>
              <a:t>Reference Types</a:t>
            </a:r>
          </a:p>
        </p:txBody>
      </p:sp>
      <p:sp>
        <p:nvSpPr>
          <p:cNvPr id="3" name="Rectangle: Rounded Corners 2">
            <a:extLst>
              <a:ext uri="{FF2B5EF4-FFF2-40B4-BE49-F238E27FC236}">
                <a16:creationId xmlns:a16="http://schemas.microsoft.com/office/drawing/2014/main" id="{35B5E0FF-A488-400A-AF36-6C72811C44AE}"/>
              </a:ext>
            </a:extLst>
          </p:cNvPr>
          <p:cNvSpPr/>
          <p:nvPr/>
        </p:nvSpPr>
        <p:spPr>
          <a:xfrm>
            <a:off x="3334643"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a:t>
            </a:r>
          </a:p>
        </p:txBody>
      </p:sp>
      <p:sp>
        <p:nvSpPr>
          <p:cNvPr id="4" name="Rectangle: Rounded Corners 3">
            <a:extLst>
              <a:ext uri="{FF2B5EF4-FFF2-40B4-BE49-F238E27FC236}">
                <a16:creationId xmlns:a16="http://schemas.microsoft.com/office/drawing/2014/main" id="{BF906803-92E6-4EBF-867A-0D1D7552C5CB}"/>
              </a:ext>
            </a:extLst>
          </p:cNvPr>
          <p:cNvSpPr/>
          <p:nvPr/>
        </p:nvSpPr>
        <p:spPr>
          <a:xfrm>
            <a:off x="3334643"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Country Division</a:t>
            </a:r>
          </a:p>
        </p:txBody>
      </p:sp>
      <p:sp>
        <p:nvSpPr>
          <p:cNvPr id="5" name="Rectangle: Rounded Corners 4">
            <a:extLst>
              <a:ext uri="{FF2B5EF4-FFF2-40B4-BE49-F238E27FC236}">
                <a16:creationId xmlns:a16="http://schemas.microsoft.com/office/drawing/2014/main" id="{78CFE0C8-A7A8-42C9-A279-5203AD0AE8B1}"/>
              </a:ext>
            </a:extLst>
          </p:cNvPr>
          <p:cNvSpPr/>
          <p:nvPr/>
        </p:nvSpPr>
        <p:spPr>
          <a:xfrm>
            <a:off x="3334643" y="3634804"/>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Language/Culture</a:t>
            </a:r>
          </a:p>
        </p:txBody>
      </p:sp>
      <p:sp>
        <p:nvSpPr>
          <p:cNvPr id="6" name="Rectangle: Rounded Corners 5">
            <a:extLst>
              <a:ext uri="{FF2B5EF4-FFF2-40B4-BE49-F238E27FC236}">
                <a16:creationId xmlns:a16="http://schemas.microsoft.com/office/drawing/2014/main" id="{E54A01A2-F8B7-453B-ABB8-CFAF2119BE07}"/>
              </a:ext>
            </a:extLst>
          </p:cNvPr>
          <p:cNvSpPr/>
          <p:nvPr/>
        </p:nvSpPr>
        <p:spPr>
          <a:xfrm>
            <a:off x="3334643"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Phone Number Type</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6825666" y="1690688"/>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8" name="Rectangle: Rounded Corners 7">
            <a:extLst>
              <a:ext uri="{FF2B5EF4-FFF2-40B4-BE49-F238E27FC236}">
                <a16:creationId xmlns:a16="http://schemas.microsoft.com/office/drawing/2014/main" id="{F1F80C12-2681-4CE8-817E-7A9DFC8F7F05}"/>
              </a:ext>
            </a:extLst>
          </p:cNvPr>
          <p:cNvSpPr/>
          <p:nvPr/>
        </p:nvSpPr>
        <p:spPr>
          <a:xfrm>
            <a:off x="6825666" y="2662746"/>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Property Type</a:t>
            </a:r>
          </a:p>
        </p:txBody>
      </p:sp>
      <p:sp>
        <p:nvSpPr>
          <p:cNvPr id="9" name="Rectangle: Rounded Corners 8">
            <a:extLst>
              <a:ext uri="{FF2B5EF4-FFF2-40B4-BE49-F238E27FC236}">
                <a16:creationId xmlns:a16="http://schemas.microsoft.com/office/drawing/2014/main" id="{88FD6DAC-1FAB-44B5-95B2-5ABFD79DAC5B}"/>
              </a:ext>
            </a:extLst>
          </p:cNvPr>
          <p:cNvSpPr/>
          <p:nvPr/>
        </p:nvSpPr>
        <p:spPr>
          <a:xfrm>
            <a:off x="6825666" y="3634039"/>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Room Type</a:t>
            </a:r>
          </a:p>
        </p:txBody>
      </p:sp>
      <p:sp>
        <p:nvSpPr>
          <p:cNvPr id="10" name="Rectangle: Rounded Corners 9">
            <a:extLst>
              <a:ext uri="{FF2B5EF4-FFF2-40B4-BE49-F238E27FC236}">
                <a16:creationId xmlns:a16="http://schemas.microsoft.com/office/drawing/2014/main" id="{AB385951-D80D-465D-9D8C-C62EB957FD45}"/>
              </a:ext>
            </a:extLst>
          </p:cNvPr>
          <p:cNvSpPr/>
          <p:nvPr/>
        </p:nvSpPr>
        <p:spPr>
          <a:xfrm>
            <a:off x="6825666" y="460686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Data Type</a:t>
            </a:r>
          </a:p>
        </p:txBody>
      </p:sp>
      <p:sp>
        <p:nvSpPr>
          <p:cNvPr id="11" name="Rectangle: Rounded Corners 10">
            <a:extLst>
              <a:ext uri="{FF2B5EF4-FFF2-40B4-BE49-F238E27FC236}">
                <a16:creationId xmlns:a16="http://schemas.microsoft.com/office/drawing/2014/main" id="{E539AE3C-7182-4C67-88E4-4DE6DF53C5C7}"/>
              </a:ext>
            </a:extLst>
          </p:cNvPr>
          <p:cNvSpPr/>
          <p:nvPr/>
        </p:nvSpPr>
        <p:spPr>
          <a:xfrm>
            <a:off x="5064206" y="5578920"/>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Attribute Category</a:t>
            </a:r>
          </a:p>
        </p:txBody>
      </p:sp>
    </p:spTree>
    <p:extLst>
      <p:ext uri="{BB962C8B-B14F-4D97-AF65-F5344CB8AC3E}">
        <p14:creationId xmlns:p14="http://schemas.microsoft.com/office/powerpoint/2010/main" val="2978746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42" presetClass="path" presetSubtype="0" accel="50000" decel="50000" fill="hold" grpId="0" nodeType="withEffect">
                                  <p:stCondLst>
                                    <p:cond delay="250"/>
                                  </p:stCondLst>
                                  <p:childTnLst>
                                    <p:animMotion origin="layout" path="M 1.04167E-6 3.33333E-6 L -0.1431 0.0324 " pathEditMode="relative" rAng="0" ptsTypes="AA">
                                      <p:cBhvr>
                                        <p:cTn id="30" dur="1000" fill="hold"/>
                                        <p:tgtEl>
                                          <p:spTgt spid="7"/>
                                        </p:tgtEl>
                                        <p:attrNameLst>
                                          <p:attrName>ppt_x</p:attrName>
                                          <p:attrName>ppt_y</p:attrName>
                                        </p:attrNameLst>
                                      </p:cBhvr>
                                      <p:rCtr x="-7161"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BC50ADF-D2BD-4014-9BF0-5AA88B4BD625}"/>
              </a:ext>
            </a:extLst>
          </p:cNvPr>
          <p:cNvSpPr/>
          <p:nvPr/>
        </p:nvSpPr>
        <p:spPr>
          <a:xfrm>
            <a:off x="2995723" y="1594884"/>
            <a:ext cx="6200553" cy="47952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F1F49-E9BC-4BE4-8913-864244B10DCB}"/>
              </a:ext>
            </a:extLst>
          </p:cNvPr>
          <p:cNvSpPr>
            <a:spLocks noGrp="1"/>
          </p:cNvSpPr>
          <p:nvPr>
            <p:ph type="title"/>
          </p:nvPr>
        </p:nvSpPr>
        <p:spPr>
          <a:xfrm>
            <a:off x="838200" y="343860"/>
            <a:ext cx="10515600" cy="1325563"/>
          </a:xfrm>
        </p:spPr>
        <p:txBody>
          <a:bodyPr/>
          <a:lstStyle/>
          <a:p>
            <a:r>
              <a:rPr lang="en-US" dirty="0"/>
              <a:t>Reference Types</a:t>
            </a:r>
          </a:p>
        </p:txBody>
      </p:sp>
      <p:sp>
        <p:nvSpPr>
          <p:cNvPr id="7" name="Rectangle: Rounded Corners 6">
            <a:extLst>
              <a:ext uri="{FF2B5EF4-FFF2-40B4-BE49-F238E27FC236}">
                <a16:creationId xmlns:a16="http://schemas.microsoft.com/office/drawing/2014/main" id="{76FE5CDA-D117-4456-BB2E-DFFC84FE0008}"/>
              </a:ext>
            </a:extLst>
          </p:cNvPr>
          <p:cNvSpPr/>
          <p:nvPr/>
        </p:nvSpPr>
        <p:spPr>
          <a:xfrm>
            <a:off x="5080155" y="1913972"/>
            <a:ext cx="2031690" cy="70701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pic>
        <p:nvPicPr>
          <p:cNvPr id="13" name="Graphic 12">
            <a:extLst>
              <a:ext uri="{FF2B5EF4-FFF2-40B4-BE49-F238E27FC236}">
                <a16:creationId xmlns:a16="http://schemas.microsoft.com/office/drawing/2014/main" id="{423C323D-D06F-47F0-B9A7-9BF5CF4F9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5215" y="3310943"/>
            <a:ext cx="1101570" cy="1101570"/>
          </a:xfrm>
          <a:prstGeom prst="rect">
            <a:avLst/>
          </a:prstGeom>
        </p:spPr>
      </p:pic>
      <p:sp>
        <p:nvSpPr>
          <p:cNvPr id="14" name="Rectangle: Rounded Corners 13">
            <a:extLst>
              <a:ext uri="{FF2B5EF4-FFF2-40B4-BE49-F238E27FC236}">
                <a16:creationId xmlns:a16="http://schemas.microsoft.com/office/drawing/2014/main" id="{D4DF0CD5-86F8-4608-A3C6-F154F27CF36E}"/>
              </a:ext>
            </a:extLst>
          </p:cNvPr>
          <p:cNvSpPr/>
          <p:nvPr/>
        </p:nvSpPr>
        <p:spPr>
          <a:xfrm>
            <a:off x="3366541" y="5236481"/>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sp>
        <p:nvSpPr>
          <p:cNvPr id="15" name="Rectangle: Rounded Corners 14">
            <a:extLst>
              <a:ext uri="{FF2B5EF4-FFF2-40B4-BE49-F238E27FC236}">
                <a16:creationId xmlns:a16="http://schemas.microsoft.com/office/drawing/2014/main" id="{E891F507-9CC8-4ADB-9025-A938AB4CD994}"/>
              </a:ext>
            </a:extLst>
          </p:cNvPr>
          <p:cNvSpPr/>
          <p:nvPr/>
        </p:nvSpPr>
        <p:spPr>
          <a:xfrm>
            <a:off x="6793769" y="5225739"/>
            <a:ext cx="2031690" cy="70701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Postal Address Type</a:t>
            </a:r>
          </a:p>
        </p:txBody>
      </p:sp>
      <p:cxnSp>
        <p:nvCxnSpPr>
          <p:cNvPr id="21" name="Straight Arrow Connector 20">
            <a:extLst>
              <a:ext uri="{FF2B5EF4-FFF2-40B4-BE49-F238E27FC236}">
                <a16:creationId xmlns:a16="http://schemas.microsoft.com/office/drawing/2014/main" id="{AFCB9AE7-2F4A-4A2C-BD29-BF90FB96DC49}"/>
              </a:ext>
            </a:extLst>
          </p:cNvPr>
          <p:cNvCxnSpPr>
            <a:stCxn id="7" idx="2"/>
            <a:endCxn id="13" idx="0"/>
          </p:cNvCxnSpPr>
          <p:nvPr/>
        </p:nvCxnSpPr>
        <p:spPr>
          <a:xfrm>
            <a:off x="6096000" y="2620982"/>
            <a:ext cx="0" cy="689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37962E-D1BC-40FF-A0E7-8E10AAA5080E}"/>
              </a:ext>
            </a:extLst>
          </p:cNvPr>
          <p:cNvCxnSpPr>
            <a:stCxn id="13" idx="1"/>
          </p:cNvCxnSpPr>
          <p:nvPr/>
        </p:nvCxnSpPr>
        <p:spPr>
          <a:xfrm flipH="1">
            <a:off x="4465674" y="3861728"/>
            <a:ext cx="1079541"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FF2345-77D0-4F3C-B19D-07BF77942D04}"/>
              </a:ext>
            </a:extLst>
          </p:cNvPr>
          <p:cNvCxnSpPr>
            <a:endCxn id="15" idx="0"/>
          </p:cNvCxnSpPr>
          <p:nvPr/>
        </p:nvCxnSpPr>
        <p:spPr>
          <a:xfrm>
            <a:off x="6646785" y="3861728"/>
            <a:ext cx="1162829" cy="1364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22" presetClass="entr" presetSubtype="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84740-0D94-4893-8838-A46EAD956484}"/>
              </a:ext>
            </a:extLst>
          </p:cNvPr>
          <p:cNvSpPr txBox="1"/>
          <p:nvPr/>
        </p:nvSpPr>
        <p:spPr>
          <a:xfrm>
            <a:off x="534296" y="2828835"/>
            <a:ext cx="11123408" cy="1200329"/>
          </a:xfrm>
          <a:prstGeom prst="rect">
            <a:avLst/>
          </a:prstGeom>
          <a:noFill/>
        </p:spPr>
        <p:txBody>
          <a:bodyPr wrap="square" rtlCol="0">
            <a:spAutoFit/>
          </a:bodyPr>
          <a:lstStyle/>
          <a:p>
            <a:r>
              <a:rPr lang="en-US" sz="7200" b="1" dirty="0">
                <a:latin typeface="Kamerik205 8"/>
              </a:rPr>
              <a:t>Best Tool(s) for the Job</a:t>
            </a:r>
          </a:p>
        </p:txBody>
      </p:sp>
    </p:spTree>
    <p:extLst>
      <p:ext uri="{BB962C8B-B14F-4D97-AF65-F5344CB8AC3E}">
        <p14:creationId xmlns:p14="http://schemas.microsoft.com/office/powerpoint/2010/main" val="220203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4431-B42D-4F92-A9E6-95006DA65489}"/>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4E95D7C-32C4-4CA4-BA34-1E2C2B98A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FFE78E5E-2D5C-467A-9FF3-B47F5F93AC79}"/>
              </a:ext>
            </a:extLst>
          </p:cNvPr>
          <p:cNvSpPr txBox="1">
            <a:spLocks/>
          </p:cNvSpPr>
          <p:nvPr/>
        </p:nvSpPr>
        <p:spPr>
          <a:xfrm>
            <a:off x="765175" y="2447777"/>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BD4C538-E7AF-465D-8E81-2A02DEF63541}"/>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52550" y="2558614"/>
            <a:ext cx="489978" cy="450483"/>
          </a:xfrm>
          <a:prstGeom prst="rect">
            <a:avLst/>
          </a:prstGeom>
        </p:spPr>
      </p:pic>
      <p:pic>
        <p:nvPicPr>
          <p:cNvPr id="6" name="Picture 5">
            <a:extLst>
              <a:ext uri="{FF2B5EF4-FFF2-40B4-BE49-F238E27FC236}">
                <a16:creationId xmlns:a16="http://schemas.microsoft.com/office/drawing/2014/main" id="{A41A36C7-3827-4E0D-958B-77552DC7BE58}"/>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244688"/>
            <a:ext cx="480742" cy="480742"/>
          </a:xfrm>
          <a:prstGeom prst="rect">
            <a:avLst/>
          </a:prstGeom>
        </p:spPr>
      </p:pic>
      <p:pic>
        <p:nvPicPr>
          <p:cNvPr id="7" name="Picture 6">
            <a:extLst>
              <a:ext uri="{FF2B5EF4-FFF2-40B4-BE49-F238E27FC236}">
                <a16:creationId xmlns:a16="http://schemas.microsoft.com/office/drawing/2014/main" id="{BCB777D0-2ACD-4787-9945-BEF56060E95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3820964"/>
            <a:ext cx="489978" cy="489978"/>
          </a:xfrm>
          <a:prstGeom prst="rect">
            <a:avLst/>
          </a:prstGeom>
          <a:ln>
            <a:noFill/>
          </a:ln>
        </p:spPr>
      </p:pic>
      <p:pic>
        <p:nvPicPr>
          <p:cNvPr id="8" name="Picture 7">
            <a:extLst>
              <a:ext uri="{FF2B5EF4-FFF2-40B4-BE49-F238E27FC236}">
                <a16:creationId xmlns:a16="http://schemas.microsoft.com/office/drawing/2014/main" id="{92A8751B-2E30-463A-8261-D4F85D839DAD}"/>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61786" y="4537297"/>
            <a:ext cx="480742" cy="480742"/>
          </a:xfrm>
          <a:prstGeom prst="rect">
            <a:avLst/>
          </a:prstGeom>
        </p:spPr>
      </p:pic>
      <p:pic>
        <p:nvPicPr>
          <p:cNvPr id="9" name="Picture 8">
            <a:extLst>
              <a:ext uri="{FF2B5EF4-FFF2-40B4-BE49-F238E27FC236}">
                <a16:creationId xmlns:a16="http://schemas.microsoft.com/office/drawing/2014/main" id="{E0EAA725-6175-40E5-B064-FE688CBF238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74711" y="5175417"/>
            <a:ext cx="445655" cy="445655"/>
          </a:xfrm>
          <a:prstGeom prst="rect">
            <a:avLst/>
          </a:prstGeom>
        </p:spPr>
      </p:pic>
    </p:spTree>
    <p:extLst>
      <p:ext uri="{BB962C8B-B14F-4D97-AF65-F5344CB8AC3E}">
        <p14:creationId xmlns:p14="http://schemas.microsoft.com/office/powerpoint/2010/main" val="350116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E308-4ACC-465D-9F5C-4FC14D41EA25}"/>
              </a:ext>
            </a:extLst>
          </p:cNvPr>
          <p:cNvSpPr>
            <a:spLocks noGrp="1"/>
          </p:cNvSpPr>
          <p:nvPr>
            <p:ph type="title"/>
          </p:nvPr>
        </p:nvSpPr>
        <p:spPr/>
        <p:txBody>
          <a:bodyPr/>
          <a:lstStyle/>
          <a:p>
            <a:r>
              <a:rPr lang="en-US" dirty="0"/>
              <a:t>Codd’s 12 Rules</a:t>
            </a:r>
          </a:p>
        </p:txBody>
      </p:sp>
      <p:sp>
        <p:nvSpPr>
          <p:cNvPr id="3" name="Rectangle: Rounded Corners 2">
            <a:extLst>
              <a:ext uri="{FF2B5EF4-FFF2-40B4-BE49-F238E27FC236}">
                <a16:creationId xmlns:a16="http://schemas.microsoft.com/office/drawing/2014/main" id="{CF2DC3C5-3804-491F-9EE1-C42CC2D0275F}"/>
              </a:ext>
            </a:extLst>
          </p:cNvPr>
          <p:cNvSpPr/>
          <p:nvPr/>
        </p:nvSpPr>
        <p:spPr>
          <a:xfrm>
            <a:off x="1304813"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 Foundation Rule</a:t>
            </a:r>
          </a:p>
        </p:txBody>
      </p:sp>
      <p:sp>
        <p:nvSpPr>
          <p:cNvPr id="4" name="Rectangle: Rounded Corners 3">
            <a:extLst>
              <a:ext uri="{FF2B5EF4-FFF2-40B4-BE49-F238E27FC236}">
                <a16:creationId xmlns:a16="http://schemas.microsoft.com/office/drawing/2014/main" id="{7043C5CD-8551-46CF-A372-2EB5DF3C5811}"/>
              </a:ext>
            </a:extLst>
          </p:cNvPr>
          <p:cNvSpPr/>
          <p:nvPr/>
        </p:nvSpPr>
        <p:spPr>
          <a:xfrm>
            <a:off x="4654475" y="151682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 Information Rule</a:t>
            </a:r>
          </a:p>
        </p:txBody>
      </p:sp>
      <p:sp>
        <p:nvSpPr>
          <p:cNvPr id="5" name="Rectangle: Rounded Corners 4">
            <a:extLst>
              <a:ext uri="{FF2B5EF4-FFF2-40B4-BE49-F238E27FC236}">
                <a16:creationId xmlns:a16="http://schemas.microsoft.com/office/drawing/2014/main" id="{E238DF09-2E2F-4704-B0FA-433E3E704EBE}"/>
              </a:ext>
            </a:extLst>
          </p:cNvPr>
          <p:cNvSpPr/>
          <p:nvPr/>
        </p:nvSpPr>
        <p:spPr>
          <a:xfrm>
            <a:off x="8004138" y="1527266"/>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Guaranteed Access</a:t>
            </a:r>
          </a:p>
        </p:txBody>
      </p:sp>
      <p:sp>
        <p:nvSpPr>
          <p:cNvPr id="6" name="Rectangle: Rounded Corners 5">
            <a:extLst>
              <a:ext uri="{FF2B5EF4-FFF2-40B4-BE49-F238E27FC236}">
                <a16:creationId xmlns:a16="http://schemas.microsoft.com/office/drawing/2014/main" id="{B7829443-77BD-4E5B-B25E-04398033AA82}"/>
              </a:ext>
            </a:extLst>
          </p:cNvPr>
          <p:cNvSpPr/>
          <p:nvPr/>
        </p:nvSpPr>
        <p:spPr>
          <a:xfrm>
            <a:off x="1304813" y="2560318"/>
            <a:ext cx="2883049" cy="76853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Systematic treatment of null values</a:t>
            </a:r>
          </a:p>
        </p:txBody>
      </p:sp>
    </p:spTree>
    <p:extLst>
      <p:ext uri="{BB962C8B-B14F-4D97-AF65-F5344CB8AC3E}">
        <p14:creationId xmlns:p14="http://schemas.microsoft.com/office/powerpoint/2010/main" val="138228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lan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2916</Words>
  <Application>Microsoft Office PowerPoint</Application>
  <PresentationFormat>Widescreen</PresentationFormat>
  <Paragraphs>694</Paragraphs>
  <Slides>84</Slides>
  <Notes>38</Notes>
  <HiddenSlides>21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Arial</vt:lpstr>
      <vt:lpstr>Calibri</vt:lpstr>
      <vt:lpstr>Kamerik205 8</vt:lpstr>
      <vt:lpstr>Segoe UI</vt:lpstr>
      <vt:lpstr>Segoe UI Semibold</vt:lpstr>
      <vt:lpstr>Segoe UI Semilight</vt:lpstr>
      <vt:lpstr>Slide Design</vt:lpstr>
      <vt:lpstr>Title &amp; Blank Slides</vt:lpstr>
      <vt:lpstr>PowerPoint Presentation</vt:lpstr>
      <vt:lpstr>Who is Chad Green</vt:lpstr>
      <vt:lpstr>PowerPoint Presentation</vt:lpstr>
      <vt:lpstr>What are Relational Databases</vt:lpstr>
      <vt:lpstr>Relational Model</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Codd’s 12 Rules</vt:lpstr>
      <vt:lpstr>Typical Relational Model</vt:lpstr>
      <vt:lpstr>True star of Relational Databases</vt:lpstr>
      <vt:lpstr>True star of Relational Databases</vt:lpstr>
      <vt:lpstr>Big Names in Relational Databases</vt:lpstr>
      <vt:lpstr>What are NoSQL Databases</vt:lpstr>
      <vt:lpstr>What are NoSQL Databases</vt:lpstr>
      <vt:lpstr>NoSQL Motivations</vt:lpstr>
      <vt:lpstr>Availability over Consistency</vt:lpstr>
      <vt:lpstr>Eventual Consistency</vt:lpstr>
      <vt:lpstr>What’s in a Name</vt:lpstr>
      <vt:lpstr>What’s in a Name</vt:lpstr>
      <vt:lpstr>What’s in a Name</vt:lpstr>
      <vt:lpstr>What’s in a Name</vt:lpstr>
      <vt:lpstr>What’s in a Name</vt:lpstr>
      <vt:lpstr>Many types of NoSQL databases</vt:lpstr>
      <vt:lpstr>Typical Relational Model</vt:lpstr>
      <vt:lpstr>Same but in a document database</vt:lpstr>
      <vt:lpstr>Many types of NoSQL databases</vt:lpstr>
      <vt:lpstr>Many types of NoSQL databases</vt:lpstr>
      <vt:lpstr>Many types of NoSQL databases</vt:lpstr>
      <vt:lpstr>Graph Databases</vt:lpstr>
      <vt:lpstr>Many types of NoSQL databases</vt:lpstr>
      <vt:lpstr>Picking a Data Store</vt:lpstr>
      <vt:lpstr>Data Model Comparison</vt:lpstr>
      <vt:lpstr>Things to think about</vt:lpstr>
      <vt:lpstr>Don’t forget</vt:lpstr>
      <vt:lpstr>Example Explainer</vt:lpstr>
      <vt:lpstr>Based on Real-World Project</vt:lpstr>
      <vt:lpstr>Vacation Rental Listing</vt:lpstr>
      <vt:lpstr>Data Model</vt:lpstr>
      <vt:lpstr>Relational Data Model</vt:lpstr>
      <vt:lpstr>Real World: Why Relational</vt:lpstr>
      <vt:lpstr>Issues Found in Real-World Project</vt:lpstr>
      <vt:lpstr>Very Quick Into to Cosmos DB</vt:lpstr>
      <vt:lpstr>Azure Cosmos DB</vt:lpstr>
      <vt:lpstr>Which Azure Cosmos DB Data API?</vt:lpstr>
      <vt:lpstr>Which Azure Cosmos DB Data API?</vt:lpstr>
      <vt:lpstr>Which Azure Cosmos DB Data API?</vt:lpstr>
      <vt:lpstr>Which Azure Cosmos DB Data API?</vt:lpstr>
      <vt:lpstr>Which Azure Cosmos DB Data API?</vt:lpstr>
      <vt:lpstr>Migrating to NoSQL</vt:lpstr>
      <vt:lpstr>Document Database Structure</vt:lpstr>
      <vt:lpstr>Vacation Rentals Data Model</vt:lpstr>
      <vt:lpstr>Vacation Rentals Data Model</vt:lpstr>
      <vt:lpstr>Vacation Rentals Data Model</vt:lpstr>
      <vt:lpstr>User Account Migration</vt:lpstr>
      <vt:lpstr>User Account Migration</vt:lpstr>
      <vt:lpstr>User Account Migration</vt:lpstr>
      <vt:lpstr>User Account Migration</vt:lpstr>
      <vt:lpstr>Attribute Migration</vt:lpstr>
      <vt:lpstr>Attribute Migration</vt:lpstr>
      <vt:lpstr>Attribute Migration</vt:lpstr>
      <vt:lpstr>Attribute Migration</vt:lpstr>
      <vt:lpstr>Attribute Migration</vt:lpstr>
      <vt:lpstr>Attribute Migration</vt:lpstr>
      <vt:lpstr>Property Migration</vt:lpstr>
      <vt:lpstr>Property Migration</vt:lpstr>
      <vt:lpstr>Property Migration</vt:lpstr>
      <vt:lpstr>Property Migration</vt:lpstr>
      <vt:lpstr>Property Migration</vt:lpstr>
      <vt:lpstr>Property Migration</vt:lpstr>
      <vt:lpstr>Reference Types</vt:lpstr>
      <vt:lpstr>Reference Types</vt:lpstr>
      <vt:lpstr>Reference Types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77</cp:revision>
  <dcterms:created xsi:type="dcterms:W3CDTF">2021-06-27T14:31:47Z</dcterms:created>
  <dcterms:modified xsi:type="dcterms:W3CDTF">2021-07-27T23:18:10Z</dcterms:modified>
</cp:coreProperties>
</file>